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1" r:id="rId3"/>
    <p:sldId id="258" r:id="rId4"/>
    <p:sldId id="257" r:id="rId5"/>
    <p:sldId id="312" r:id="rId6"/>
    <p:sldId id="259" r:id="rId7"/>
    <p:sldId id="338" r:id="rId8"/>
    <p:sldId id="261" r:id="rId9"/>
    <p:sldId id="316" r:id="rId10"/>
    <p:sldId id="262" r:id="rId11"/>
    <p:sldId id="263" r:id="rId12"/>
    <p:sldId id="264" r:id="rId13"/>
    <p:sldId id="265" r:id="rId14"/>
    <p:sldId id="364" r:id="rId15"/>
    <p:sldId id="269" r:id="rId16"/>
    <p:sldId id="301" r:id="rId17"/>
    <p:sldId id="327" r:id="rId18"/>
    <p:sldId id="302" r:id="rId19"/>
    <p:sldId id="331" r:id="rId20"/>
    <p:sldId id="303" r:id="rId21"/>
    <p:sldId id="335" r:id="rId22"/>
    <p:sldId id="299" r:id="rId23"/>
    <p:sldId id="362" r:id="rId24"/>
    <p:sldId id="333" r:id="rId25"/>
    <p:sldId id="275" r:id="rId26"/>
    <p:sldId id="276" r:id="rId27"/>
    <p:sldId id="372" r:id="rId28"/>
    <p:sldId id="277" r:id="rId29"/>
    <p:sldId id="337" r:id="rId30"/>
    <p:sldId id="278" r:id="rId31"/>
    <p:sldId id="271" r:id="rId32"/>
    <p:sldId id="339" r:id="rId33"/>
    <p:sldId id="340" r:id="rId34"/>
    <p:sldId id="304" r:id="rId35"/>
    <p:sldId id="329" r:id="rId36"/>
    <p:sldId id="352" r:id="rId37"/>
    <p:sldId id="373" r:id="rId38"/>
    <p:sldId id="374" r:id="rId39"/>
    <p:sldId id="341" r:id="rId40"/>
    <p:sldId id="346" r:id="rId41"/>
    <p:sldId id="293" r:id="rId42"/>
    <p:sldId id="317" r:id="rId43"/>
    <p:sldId id="353" r:id="rId44"/>
    <p:sldId id="318" r:id="rId45"/>
    <p:sldId id="347" r:id="rId46"/>
    <p:sldId id="319" r:id="rId47"/>
    <p:sldId id="351" r:id="rId48"/>
    <p:sldId id="279" r:id="rId49"/>
    <p:sldId id="280" r:id="rId50"/>
    <p:sldId id="308" r:id="rId51"/>
    <p:sldId id="281" r:id="rId52"/>
    <p:sldId id="323" r:id="rId53"/>
    <p:sldId id="282" r:id="rId54"/>
    <p:sldId id="325" r:id="rId55"/>
    <p:sldId id="361" r:id="rId56"/>
    <p:sldId id="357" r:id="rId57"/>
    <p:sldId id="358" r:id="rId58"/>
    <p:sldId id="363" r:id="rId59"/>
    <p:sldId id="359" r:id="rId60"/>
    <p:sldId id="360" r:id="rId61"/>
    <p:sldId id="321" r:id="rId62"/>
    <p:sldId id="296" r:id="rId63"/>
    <p:sldId id="309" r:id="rId64"/>
    <p:sldId id="350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18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412776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latin typeface="Comic Sans MS" pitchFamily="66" charset="0"/>
            </a:endParaRPr>
          </a:p>
          <a:p>
            <a:pPr algn="ctr"/>
            <a:r>
              <a:rPr lang="ru-RU" sz="7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00B0F0">
                      <a:alpha val="60000"/>
                    </a:srgbClr>
                  </a:glow>
                  <a:outerShdw blurRad="50800" algn="tl" rotWithShape="0">
                    <a:srgbClr val="000000"/>
                  </a:outerShdw>
                </a:effectLst>
                <a:latin typeface="Bookman Old Style" panose="02050604050505020204" pitchFamily="18" charset="0"/>
              </a:rPr>
              <a:t>«Мы – против курения!»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rgbClr val="00B0F0">
                    <a:alpha val="60000"/>
                  </a:srgbClr>
                </a:glow>
                <a:outerShdw blurRad="50800" algn="tl" rotWithShape="0">
                  <a:srgbClr val="000000"/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latin typeface="Comic Sans MS" pitchFamily="66" charset="0"/>
              </a:rPr>
              <a:t>     </a:t>
            </a:r>
            <a:endParaRPr lang="ru-RU" sz="4400" b="1" dirty="0"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latin typeface="Comic Sans MS" pitchFamily="66" charset="0"/>
              </a:rPr>
              <a:t>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anose="02050604050505020204" pitchFamily="18" charset="0"/>
              </a:rPr>
              <a:t>(31 мая Всемирный день без табака)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00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Bookman Old Style" panose="02050604050505020204" pitchFamily="18" charset="0"/>
              </a:rPr>
              <a:t>ФГБОУ ВО Белгородский ГАУ</a:t>
            </a:r>
          </a:p>
          <a:p>
            <a:pPr algn="ctr"/>
            <a:r>
              <a:rPr lang="ru-RU" sz="2200" b="1" dirty="0">
                <a:latin typeface="Bookman Old Style" panose="020506040505050202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7589" y="6427113"/>
            <a:ext cx="1548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latin typeface="Bookman Old Style" panose="02050604050505020204" pitchFamily="18" charset="0"/>
              </a:rPr>
              <a:t>2019 год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45354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В Европу табак попал в 1496 году из Америки, где побывал мореплаватель Христофор Колумб.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 1559 году Жан Нико подарил Екатерине Медичи нюхательный табак для лечения головных </a:t>
            </a:r>
            <a:r>
              <a:rPr lang="ru-RU" sz="2800" b="1" dirty="0">
                <a:latin typeface="Comic Sans MS" pitchFamily="66" charset="0"/>
              </a:rPr>
              <a:t>болей. Появилась мода нюхать табак, ему приписывались целебные свойства</a:t>
            </a:r>
            <a:endParaRPr lang="ru-RU" sz="2800" b="1" dirty="0" smtClean="0"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536504" cy="345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5229200"/>
            <a:ext cx="2630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Христофор Колумб</a:t>
            </a:r>
          </a:p>
        </p:txBody>
      </p:sp>
    </p:spTree>
  </p:cSld>
  <p:clrMapOvr>
    <a:masterClrMapping/>
  </p:clrMapOvr>
  <p:transition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С начала </a:t>
            </a:r>
            <a:r>
              <a:rPr lang="en-US" sz="2800" b="1" dirty="0" smtClean="0">
                <a:latin typeface="Comic Sans MS" pitchFamily="66" charset="0"/>
              </a:rPr>
              <a:t>XVII </a:t>
            </a:r>
            <a:r>
              <a:rPr lang="ru-RU" sz="2800" b="1" dirty="0" smtClean="0">
                <a:latin typeface="Comic Sans MS" pitchFamily="66" charset="0"/>
              </a:rPr>
              <a:t>века табак возделывается в Голландии, Англии, Германии.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О вреде табака стало известно гораздо позже, когда курение, а также применение табака в качестве лекарства (в виде настоев, экстрактов) часто вызывало тяжёлые отравления,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нередко кончавшиеся смертью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41211"/>
            <a:ext cx="4104455" cy="33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48850"/>
            <a:ext cx="4104456" cy="33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3554"/>
            <a:ext cx="5220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В Россию табак попал в начале XVII века, курение табака и его нюхание жестоко преследовалось и наказывалось.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 царствование царя Михаила Фёдоровича уличённых в курении в первый раз наказывали 60 ударами палок по стопам, во второй - отрезанием носа или ушей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4909" r="49999" b="14315"/>
          <a:stretch/>
        </p:blipFill>
        <p:spPr bwMode="auto">
          <a:xfrm>
            <a:off x="5301954" y="476672"/>
            <a:ext cx="3446510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2767" y="5395171"/>
            <a:ext cx="2709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Царь </a:t>
            </a:r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Михаил Фёдорович</a:t>
            </a:r>
            <a:r>
              <a:rPr lang="ru-RU" sz="2000" b="1" dirty="0">
                <a:latin typeface="Comic Sans MS" panose="030F0702030302020204" pitchFamily="66" charset="0"/>
              </a:rPr>
              <a:t/>
            </a: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Романов</a:t>
            </a:r>
          </a:p>
        </p:txBody>
      </p:sp>
    </p:spTree>
  </p:cSld>
  <p:clrMapOvr>
    <a:masterClrMapping/>
  </p:clrMapOvr>
  <p:transition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9" y="332656"/>
            <a:ext cx="44999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После опустошительного пожара в Москве в 1634 году, причиной которого оказалось курение, оно было запрещено под страхом смертной казни.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В 1698 году Петр I снял запрет. С тех пор курение стало быстро распространяться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среди широких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слоев населения</a:t>
            </a:r>
          </a:p>
        </p:txBody>
      </p:sp>
      <p:pic>
        <p:nvPicPr>
          <p:cNvPr id="20482" name="Picture 2" descr="http://habinfo.ru/wp-content/uploads/2016/11/jaroslava_serdobolskaja_jakov_petrov_jashka_pod_podushko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716016" y="620688"/>
            <a:ext cx="4248472" cy="511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300192" y="5877272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Пётр </a:t>
            </a:r>
            <a:r>
              <a:rPr lang="en-US" sz="2000" b="1" dirty="0">
                <a:latin typeface="Comic Sans MS" panose="030F0702030302020204" pitchFamily="66" charset="0"/>
              </a:rPr>
              <a:t>I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98984"/>
            <a:ext cx="9144000" cy="3070225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Колесова Н.С. Право </a:t>
            </a:r>
            <a:r>
              <a:rPr lang="ru-RU" sz="2400" b="1" dirty="0">
                <a:latin typeface="Comic Sans MS" panose="030F0702030302020204" pitchFamily="66" charset="0"/>
              </a:rPr>
              <a:t>на охрану здоровья (социально-правовое исследование</a:t>
            </a:r>
            <a:r>
              <a:rPr lang="ru-RU" sz="2400" b="1" dirty="0" smtClean="0">
                <a:latin typeface="Comic Sans MS" panose="030F0702030302020204" pitchFamily="66" charset="0"/>
              </a:rPr>
              <a:t>) </a:t>
            </a:r>
            <a:r>
              <a:rPr lang="en-US" sz="2400" b="1" dirty="0" smtClean="0">
                <a:latin typeface="Comic Sans MS" panose="030F0702030302020204" pitchFamily="66" charset="0"/>
              </a:rPr>
              <a:t>[</a:t>
            </a:r>
            <a:r>
              <a:rPr lang="ru-RU" sz="2400" b="1" dirty="0" smtClean="0">
                <a:latin typeface="Comic Sans MS" panose="030F0702030302020204" pitchFamily="66" charset="0"/>
              </a:rPr>
              <a:t>Электронный ресурс</a:t>
            </a:r>
            <a:r>
              <a:rPr lang="en-US" sz="2400" b="1" dirty="0" smtClean="0">
                <a:latin typeface="Comic Sans MS" panose="030F0702030302020204" pitchFamily="66" charset="0"/>
              </a:rPr>
              <a:t>]</a:t>
            </a:r>
            <a:r>
              <a:rPr lang="ru-RU" sz="2400" b="1" dirty="0" smtClean="0">
                <a:latin typeface="Comic Sans MS" panose="030F0702030302020204" pitchFamily="66" charset="0"/>
              </a:rPr>
              <a:t> : монография </a:t>
            </a:r>
            <a:r>
              <a:rPr lang="ru-RU" sz="2400" b="1" dirty="0">
                <a:latin typeface="Comic Sans MS" panose="030F0702030302020204" pitchFamily="66" charset="0"/>
              </a:rPr>
              <a:t>/ Н.С. </a:t>
            </a:r>
            <a:r>
              <a:rPr lang="ru-RU" sz="2400" b="1" dirty="0" smtClean="0">
                <a:latin typeface="Comic Sans MS" panose="030F0702030302020204" pitchFamily="66" charset="0"/>
              </a:rPr>
              <a:t>Колесова</a:t>
            </a:r>
            <a:r>
              <a:rPr lang="ru-RU" sz="2400" b="1" dirty="0">
                <a:latin typeface="Comic Sans MS" panose="030F0702030302020204" pitchFamily="66" charset="0"/>
              </a:rPr>
              <a:t>. — </a:t>
            </a:r>
            <a:r>
              <a:rPr lang="ru-RU" sz="2400" b="1" dirty="0" smtClean="0">
                <a:latin typeface="Comic Sans MS" panose="030F0702030302020204" pitchFamily="66" charset="0"/>
              </a:rPr>
              <a:t>М</a:t>
            </a:r>
            <a:r>
              <a:rPr lang="ru-RU" sz="2400" b="1" dirty="0">
                <a:latin typeface="Comic Sans MS" panose="030F0702030302020204" pitchFamily="66" charset="0"/>
              </a:rPr>
              <a:t>.: Норма: НИЦ ИНФРА-М, </a:t>
            </a:r>
            <a:r>
              <a:rPr lang="ru-RU" sz="2400" b="1" dirty="0" smtClean="0">
                <a:latin typeface="Comic Sans MS" panose="030F0702030302020204" pitchFamily="66" charset="0"/>
              </a:rPr>
              <a:t>2015</a:t>
            </a:r>
            <a:r>
              <a:rPr lang="ru-RU" sz="2400" b="1" dirty="0">
                <a:latin typeface="Comic Sans MS" panose="030F0702030302020204" pitchFamily="66" charset="0"/>
              </a:rPr>
              <a:t>. </a:t>
            </a:r>
            <a:r>
              <a:rPr lang="ru-RU" sz="2400" b="1" dirty="0" smtClean="0">
                <a:latin typeface="Comic Sans MS" panose="030F0702030302020204" pitchFamily="66" charset="0"/>
              </a:rPr>
              <a:t>— 144 </a:t>
            </a:r>
            <a:r>
              <a:rPr lang="ru-RU" sz="2400" b="1" dirty="0">
                <a:latin typeface="Comic Sans MS" panose="030F0702030302020204" pitchFamily="66" charset="0"/>
              </a:rPr>
              <a:t>с</a:t>
            </a:r>
            <a:r>
              <a:rPr lang="ru-RU" sz="2400" b="1" dirty="0" smtClean="0">
                <a:latin typeface="Comic Sans MS" panose="030F0702030302020204" pitchFamily="66" charset="0"/>
              </a:rPr>
              <a:t>.: Режим </a:t>
            </a:r>
            <a:r>
              <a:rPr lang="ru-RU" sz="2400" b="1" dirty="0">
                <a:latin typeface="Comic Sans MS" panose="030F0702030302020204" pitchFamily="66" charset="0"/>
              </a:rPr>
              <a:t>доступа</a:t>
            </a:r>
            <a:r>
              <a:rPr lang="ru-RU" sz="2400" b="1" dirty="0" smtClean="0">
                <a:latin typeface="Comic Sans MS" panose="030F0702030302020204" pitchFamily="66" charset="0"/>
              </a:rPr>
              <a:t>: </a:t>
            </a:r>
            <a:r>
              <a:rPr lang="en-US" sz="2400" b="1" dirty="0">
                <a:latin typeface="Comic Sans MS" panose="030F0702030302020204" pitchFamily="66" charset="0"/>
              </a:rPr>
              <a:t>http://</a:t>
            </a:r>
            <a:r>
              <a:rPr lang="en-US" sz="2400" b="1" dirty="0" smtClean="0">
                <a:latin typeface="Comic Sans MS" panose="030F0702030302020204" pitchFamily="66" charset="0"/>
              </a:rPr>
              <a:t>znanium.com/catalog.php?bookinfo=488605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3212976"/>
            <a:ext cx="5508104" cy="350043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atin typeface="Comic Sans MS" panose="030F0702030302020204" pitchFamily="66" charset="0"/>
              </a:rPr>
              <a:t>Приводится комплексный анализ </a:t>
            </a:r>
            <a:r>
              <a:rPr lang="ru-RU" sz="2400" b="1" dirty="0" smtClean="0">
                <a:latin typeface="Comic Sans MS" panose="030F0702030302020204" pitchFamily="66" charset="0"/>
              </a:rPr>
              <a:t>в </a:t>
            </a:r>
            <a:r>
              <a:rPr lang="ru-RU" sz="2400" b="1" dirty="0">
                <a:latin typeface="Comic Sans MS" panose="030F0702030302020204" pitchFamily="66" charset="0"/>
              </a:rPr>
              <a:t>сфере отечественного </a:t>
            </a:r>
            <a:r>
              <a:rPr lang="ru-RU" sz="2400" b="1" dirty="0" smtClean="0">
                <a:latin typeface="Comic Sans MS" panose="030F0702030302020204" pitchFamily="66" charset="0"/>
              </a:rPr>
              <a:t>здравоохранения. Раскрываются </a:t>
            </a:r>
            <a:r>
              <a:rPr lang="ru-RU" sz="2400" b="1" dirty="0">
                <a:latin typeface="Comic Sans MS" panose="030F0702030302020204" pitchFamily="66" charset="0"/>
              </a:rPr>
              <a:t>направления нормативно-правового регулирования охраны здоровья, освещаются принципы, на которых должно базироваться создание адекватного 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экономико-правового </a:t>
            </a:r>
            <a:r>
              <a:rPr lang="ru-RU" sz="2400" b="1" dirty="0" smtClean="0">
                <a:latin typeface="Comic Sans MS" panose="030F0702030302020204" pitchFamily="66" charset="0"/>
              </a:rPr>
              <a:t>механизма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" b="2892"/>
          <a:stretch/>
        </p:blipFill>
        <p:spPr bwMode="auto">
          <a:xfrm>
            <a:off x="6156176" y="3068960"/>
            <a:ext cx="2465545" cy="366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6" y="-28066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-28066"/>
            <a:ext cx="7524328" cy="1054100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19591"/>
      </p:ext>
    </p:extLst>
  </p:cSld>
  <p:clrMapOvr>
    <a:masterClrMapping/>
  </p:clrMapOvr>
  <p:transition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2242" y="0"/>
            <a:ext cx="85395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Сигарета - яд в чистом виде!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32" y="476672"/>
            <a:ext cx="9577064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Дай закурить?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96751"/>
            <a:ext cx="4248472" cy="438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4788025" cy="5877272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spcBef>
                <a:spcPts val="0"/>
              </a:spcBef>
              <a:buFontTx/>
              <a:buNone/>
            </a:pPr>
            <a:endParaRPr lang="ru-RU" sz="2400" b="1" dirty="0" smtClean="0">
              <a:solidFill>
                <a:srgbClr val="993300"/>
              </a:solidFill>
              <a:latin typeface="Bookman Old Style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ru-RU" sz="3600" dirty="0" smtClean="0">
                <a:latin typeface="Comic Sans MS" pitchFamily="66" charset="0"/>
              </a:rPr>
              <a:t> Установлено, 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ru-RU" sz="3600" dirty="0" smtClean="0">
                <a:latin typeface="Comic Sans MS" pitchFamily="66" charset="0"/>
              </a:rPr>
              <a:t>что в мире, курят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ru-RU" sz="3600" dirty="0" smtClean="0">
              <a:latin typeface="Comic Sans MS" pitchFamily="66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3600" dirty="0" smtClean="0">
                <a:latin typeface="Comic Sans MS" pitchFamily="66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3600" dirty="0" smtClean="0">
                <a:latin typeface="Comic Sans MS" pitchFamily="66" charset="0"/>
              </a:rPr>
              <a:t>             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ru-RU" sz="3600" dirty="0" smtClean="0">
              <a:latin typeface="Comic Sans MS" pitchFamily="66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ru-RU" sz="3100" dirty="0" smtClean="0">
                <a:latin typeface="Comic Sans MS" pitchFamily="66" charset="0"/>
              </a:rPr>
              <a:t>50% мужчин          30% женщин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endParaRPr lang="ru-RU" sz="3000" dirty="0" smtClean="0">
              <a:latin typeface="Comic Sans MS" pitchFamily="66" charset="0"/>
            </a:endParaRP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endParaRPr lang="ru-RU" sz="4200" dirty="0" smtClean="0">
              <a:latin typeface="Comic Sans MS" pitchFamily="66" charset="0"/>
            </a:endParaRP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ru-RU" sz="4400" dirty="0" smtClean="0">
                <a:latin typeface="Comic Sans MS" pitchFamily="66" charset="0"/>
              </a:rPr>
              <a:t>Из  систематически 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ru-RU" sz="4400" dirty="0" smtClean="0">
                <a:latin typeface="Comic Sans MS" pitchFamily="66" charset="0"/>
              </a:rPr>
              <a:t>курящих  мужчин 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ru-RU" sz="4400" dirty="0" smtClean="0">
                <a:latin typeface="Comic Sans MS" pitchFamily="66" charset="0"/>
              </a:rPr>
              <a:t>17%  начали курить 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ru-RU" sz="4400" dirty="0" smtClean="0">
                <a:latin typeface="Comic Sans MS" pitchFamily="66" charset="0"/>
              </a:rPr>
              <a:t>в 8-9 лет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000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    </a:t>
            </a:r>
            <a:endParaRPr lang="ru-RU" sz="2000" b="1" dirty="0" smtClean="0"/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692931" y="260648"/>
            <a:ext cx="7758138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Социологические данные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H="1">
            <a:off x="755576" y="2204864"/>
            <a:ext cx="1571636" cy="928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222" name="WordArt 10"/>
          <p:cNvSpPr>
            <a:spLocks noChangeArrowheads="1" noChangeShapeType="1" noTextEdit="1"/>
          </p:cNvSpPr>
          <p:nvPr/>
        </p:nvSpPr>
        <p:spPr bwMode="auto">
          <a:xfrm>
            <a:off x="683568" y="5733256"/>
            <a:ext cx="3816424" cy="4643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9900"/>
              </a:solidFill>
              <a:latin typeface="Cambria" pitchFamily="18" charset="0"/>
              <a:cs typeface="Arial"/>
            </a:endParaRPr>
          </a:p>
        </p:txBody>
      </p:sp>
      <p:pic>
        <p:nvPicPr>
          <p:cNvPr id="9223" name="Picture 11" descr="1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484784"/>
            <a:ext cx="6889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339752" y="2204864"/>
            <a:ext cx="1512168" cy="9361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2644" y="5805264"/>
            <a:ext cx="3744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omic Sans MS" pitchFamily="66" charset="0"/>
              </a:rPr>
              <a:t>Дай закурить!</a:t>
            </a:r>
            <a:endParaRPr lang="ru-RU" sz="2800" dirty="0"/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36712"/>
            <a:ext cx="9144000" cy="1196975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Comic Sans MS" panose="030F0702030302020204" pitchFamily="66" charset="0"/>
              </a:rPr>
              <a:t>Зайцев В. Дымовая завеса / В. Зайцев // Вокруг света. – 2015. - №12. – С.28-29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060848"/>
            <a:ext cx="5796135" cy="522922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17 млрд. сигарет выкуривают жители земли всего за один день. 60% мужчин в нашей стране являются курильщиками. В России курит 44 мил. человек.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500 млрд. долл. ежегодный ущерб мировой экономике, который наносит табачная индустрия. Это следствие миллионов смертей трудоспособной части населения и использования для выращивания табака более 4 млн. гектаров земли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C:\Users\trufanova_in\Desktop\Труфанова скан\1 - 001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r="518" b="8655"/>
          <a:stretch/>
        </p:blipFill>
        <p:spPr bwMode="auto">
          <a:xfrm>
            <a:off x="6588224" y="1513028"/>
            <a:ext cx="2375603" cy="309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71" y="3429001"/>
            <a:ext cx="2446645" cy="328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444493" y="124969"/>
            <a:ext cx="7524328" cy="764704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23104"/>
      </p:ext>
    </p:extLst>
  </p:cSld>
  <p:clrMapOvr>
    <a:masterClrMapping/>
  </p:clrMapOvr>
  <p:transition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4"/>
          </a:xfrm>
        </p:spPr>
        <p:txBody>
          <a:bodyPr>
            <a:noAutofit/>
          </a:bodyPr>
          <a:lstStyle/>
          <a:p>
            <a:pPr eaLnBrk="1" hangingPunct="1"/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Почему курят взрослые люди? </a:t>
            </a:r>
            <a:endParaRPr lang="ru-RU" b="1" i="1" dirty="0" smtClean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86051" y="764704"/>
            <a:ext cx="3442134" cy="202135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Взрослые люди ассоциируют  курение …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86446" y="3010017"/>
            <a:ext cx="3357554" cy="12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Со спокойствием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2844" y="3000372"/>
            <a:ext cx="3143272" cy="135732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С комфортом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666460" y="4643446"/>
            <a:ext cx="3722373" cy="178595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Со способностью контролировать свои чувства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14" name="Прямая со стрелкой 13"/>
          <p:cNvCxnSpPr>
            <a:stCxn id="5" idx="4"/>
            <a:endCxn id="7" idx="1"/>
          </p:cNvCxnSpPr>
          <p:nvPr/>
        </p:nvCxnSpPr>
        <p:spPr>
          <a:xfrm>
            <a:off x="4507118" y="2786058"/>
            <a:ext cx="1771030" cy="412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4"/>
          </p:cNvCxnSpPr>
          <p:nvPr/>
        </p:nvCxnSpPr>
        <p:spPr>
          <a:xfrm flipH="1">
            <a:off x="4500566" y="2786058"/>
            <a:ext cx="6552" cy="1857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4"/>
            <a:endCxn id="8" idx="7"/>
          </p:cNvCxnSpPr>
          <p:nvPr/>
        </p:nvCxnSpPr>
        <p:spPr>
          <a:xfrm flipH="1">
            <a:off x="2825794" y="2786058"/>
            <a:ext cx="1681324" cy="413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83083"/>
            <a:ext cx="2523616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912388"/>
            <a:ext cx="2628900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3" y="4509120"/>
            <a:ext cx="2370469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 b="4179"/>
          <a:stretch/>
        </p:blipFill>
        <p:spPr bwMode="auto">
          <a:xfrm>
            <a:off x="126073" y="4581128"/>
            <a:ext cx="2357695" cy="2142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9144000" cy="2637383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Кривобокова В.А. Табакокурение в студенческой среде: исследование и профилактика в курсе «Безопасность жизнедеятельности» / В.А. Кривобокова, </a:t>
            </a:r>
            <a:r>
              <a:rPr lang="ru-RU" sz="2400" b="1" dirty="0">
                <a:latin typeface="Comic Sans MS" panose="030F0702030302020204" pitchFamily="66" charset="0"/>
              </a:rPr>
              <a:t/>
            </a:r>
            <a:br>
              <a:rPr lang="ru-RU" sz="2400" b="1" dirty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Е.А</a:t>
            </a:r>
            <a:r>
              <a:rPr lang="ru-RU" sz="2400" b="1" dirty="0" smtClean="0">
                <a:latin typeface="Comic Sans MS" panose="030F0702030302020204" pitchFamily="66" charset="0"/>
              </a:rPr>
              <a:t>. Тебенькова // Безопасность жизнедеятельности. – 2015. - №4. – С.48-50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-744" y="3356992"/>
            <a:ext cx="5364832" cy="32131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На основе использования комплекса методик и разработанной анкеты проанализированы различия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в степени никотиновой зависимости, формировании курительного поведения родителей и компании студентов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C:\Users\trufanova_in\Desktop\Труфанова скан\1 - 001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2616" r="6635" b="2891"/>
          <a:stretch/>
        </p:blipFill>
        <p:spPr bwMode="auto">
          <a:xfrm>
            <a:off x="6588224" y="2544930"/>
            <a:ext cx="2320776" cy="333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56" y="3356993"/>
            <a:ext cx="237070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44698"/>
            <a:ext cx="7524328" cy="764704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92117"/>
      </p:ext>
    </p:extLst>
  </p:cSld>
  <p:clrMapOvr>
    <a:masterClrMapping/>
  </p:clrMapOvr>
  <p:transition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31 мая – Всемирный</a:t>
            </a:r>
            <a:br>
              <a:rPr lang="ru-RU" sz="6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день без табака</a:t>
            </a:r>
            <a:endParaRPr lang="ru-RU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57013"/>
            <a:ext cx="381642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888432" cy="373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38643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991860"/>
            <a:ext cx="2436727" cy="174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Почему курят подростки?</a:t>
            </a:r>
          </a:p>
        </p:txBody>
      </p:sp>
      <p:pic>
        <p:nvPicPr>
          <p:cNvPr id="1026" name="Picture 2" descr="C:\Users\Neo\Desktop\big_1180403023__39816701_0203_smoking1.jpg"/>
          <p:cNvPicPr>
            <a:picLocks noChangeAspect="1" noChangeArrowheads="1"/>
          </p:cNvPicPr>
          <p:nvPr/>
        </p:nvPicPr>
        <p:blipFill rotWithShape="1">
          <a:blip r:embed="rId3" cstate="print"/>
          <a:srcRect l="2719" t="4036" r="10217" b="7204"/>
          <a:stretch/>
        </p:blipFill>
        <p:spPr bwMode="auto">
          <a:xfrm>
            <a:off x="6514499" y="763480"/>
            <a:ext cx="2510452" cy="189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2007642" y="836712"/>
            <a:ext cx="3500462" cy="143829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Подростки начинают курить, чтобы…</a:t>
            </a:r>
          </a:p>
        </p:txBody>
      </p:sp>
      <p:sp>
        <p:nvSpPr>
          <p:cNvPr id="6" name="Овал 5"/>
          <p:cNvSpPr/>
          <p:nvPr/>
        </p:nvSpPr>
        <p:spPr>
          <a:xfrm>
            <a:off x="77223" y="2207842"/>
            <a:ext cx="3339480" cy="142399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Доказать свою независимость от родителей </a:t>
            </a:r>
          </a:p>
        </p:txBody>
      </p:sp>
      <p:sp>
        <p:nvSpPr>
          <p:cNvPr id="7" name="Овал 6"/>
          <p:cNvSpPr/>
          <p:nvPr/>
        </p:nvSpPr>
        <p:spPr>
          <a:xfrm>
            <a:off x="4117452" y="3825044"/>
            <a:ext cx="2781304" cy="13287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Чувствовать себя частью группы</a:t>
            </a:r>
          </a:p>
        </p:txBody>
      </p:sp>
      <p:sp>
        <p:nvSpPr>
          <p:cNvPr id="8" name="Овал 7"/>
          <p:cNvSpPr/>
          <p:nvPr/>
        </p:nvSpPr>
        <p:spPr>
          <a:xfrm>
            <a:off x="77223" y="3717032"/>
            <a:ext cx="3270641" cy="223224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Быть принятым в компанию сверстников, если те курят</a:t>
            </a:r>
          </a:p>
        </p:txBody>
      </p:sp>
      <p:sp>
        <p:nvSpPr>
          <p:cNvPr id="9" name="Овал 8"/>
          <p:cNvSpPr/>
          <p:nvPr/>
        </p:nvSpPr>
        <p:spPr>
          <a:xfrm>
            <a:off x="2915816" y="5229200"/>
            <a:ext cx="3240360" cy="1628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Сверстники испытывали в них потребность</a:t>
            </a:r>
          </a:p>
        </p:txBody>
      </p:sp>
      <p:sp>
        <p:nvSpPr>
          <p:cNvPr id="10" name="Овал 9"/>
          <p:cNvSpPr/>
          <p:nvPr/>
        </p:nvSpPr>
        <p:spPr>
          <a:xfrm>
            <a:off x="5988345" y="2780928"/>
            <a:ext cx="2743200" cy="1295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Их уважали</a:t>
            </a:r>
          </a:p>
        </p:txBody>
      </p:sp>
      <p:cxnSp>
        <p:nvCxnSpPr>
          <p:cNvPr id="13" name="Прямая со стрелкой 12"/>
          <p:cNvCxnSpPr>
            <a:endCxn id="6" idx="7"/>
          </p:cNvCxnSpPr>
          <p:nvPr/>
        </p:nvCxnSpPr>
        <p:spPr>
          <a:xfrm flipH="1">
            <a:off x="2927647" y="2252970"/>
            <a:ext cx="348209" cy="1634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097042" y="2275004"/>
            <a:ext cx="877907" cy="1575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830689" y="2111315"/>
            <a:ext cx="1683810" cy="769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899420" y="2252970"/>
            <a:ext cx="216024" cy="2954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915816" y="2275004"/>
            <a:ext cx="839588" cy="1826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9075" y="854369"/>
            <a:ext cx="9148763" cy="126841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Comic Sans MS" panose="030F0702030302020204" pitchFamily="66" charset="0"/>
              </a:rPr>
              <a:t>Дымовой дурман // Пока не поздно. – 2016. - №36 (21-31 декабря). – С. 2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132856"/>
            <a:ext cx="5380434" cy="537368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В статье рассказано о курительных смесях, активным веществом которых являются синтетические каннабиноиды.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В России известны «Курительные миксы», «Арома-миксы», «Спайс». При курении миксов часто наблюдаются раздражения слизистой оболочки, не исключены злокачественные образования в глотке, бронхах, ротовой полости и гортани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C:\Users\trufanova_in\Desktop\Труфанова скан\1 - 0018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4323" r="1085" b="-1490"/>
          <a:stretch/>
        </p:blipFill>
        <p:spPr bwMode="auto">
          <a:xfrm>
            <a:off x="5789014" y="1772816"/>
            <a:ext cx="316520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31834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7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475656" y="0"/>
            <a:ext cx="7524328" cy="1196752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газета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94924"/>
      </p:ext>
    </p:extLst>
  </p:cSld>
  <p:clrMapOvr>
    <a:masterClrMapping/>
  </p:clrMapOvr>
  <p:transition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489257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Comic Sans MS" pitchFamily="66" charset="0"/>
              </a:rPr>
              <a:t>Большинство подростков начинают курить из любопытства (40%), </a:t>
            </a:r>
          </a:p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Comic Sans MS" pitchFamily="66" charset="0"/>
              </a:rPr>
              <a:t>под влиянием товарищей в компании (27%), </a:t>
            </a:r>
          </a:p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Comic Sans MS" pitchFamily="66" charset="0"/>
              </a:rPr>
              <a:t>в подражание взрослым (17%).</a:t>
            </a:r>
          </a:p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Comic Sans MS" pitchFamily="66" charset="0"/>
              </a:rPr>
              <a:t>30% подростков начали курить в 12 лет.</a:t>
            </a:r>
          </a:p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Comic Sans MS" pitchFamily="66" charset="0"/>
              </a:rPr>
              <a:t>80% курильщиков начали курить в школе</a:t>
            </a:r>
          </a:p>
        </p:txBody>
      </p:sp>
      <p:pic>
        <p:nvPicPr>
          <p:cNvPr id="23556" name="Picture 4" descr="http://altaynews.kz/uploads/posts/2012-10/1349237654_smoking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6056" y="260648"/>
            <a:ext cx="3744416" cy="276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8" name="Picture 6" descr="https://www.nationalelfservice.net/cms/wp-content/uploads/2015/09/shutterstock_4191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501008"/>
            <a:ext cx="3690157" cy="304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4147" y="620688"/>
            <a:ext cx="9144000" cy="2276475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Сизанов </a:t>
            </a:r>
            <a:r>
              <a:rPr lang="ru-RU" sz="2400" b="1" dirty="0">
                <a:latin typeface="Comic Sans MS" panose="030F0702030302020204" pitchFamily="66" charset="0"/>
              </a:rPr>
              <a:t>А.Н. Модульный курс профилактики курения. Школа без табака: 5–11 классы. [Электронный ресурс] / А.Н. Сизанов, В.А. Хриптович</a:t>
            </a:r>
            <a:r>
              <a:rPr lang="ru-RU" sz="2400" b="1" dirty="0" smtClean="0">
                <a:latin typeface="Comic Sans MS" panose="030F0702030302020204" pitchFamily="66" charset="0"/>
              </a:rPr>
              <a:t>. </a:t>
            </a:r>
            <a:r>
              <a:rPr lang="ru-RU" sz="2400" b="1" dirty="0">
                <a:latin typeface="Comic Sans MS" panose="030F0702030302020204" pitchFamily="66" charset="0"/>
              </a:rPr>
              <a:t>— М. : ВАКО, 2008. — 272 с. — Режим </a:t>
            </a:r>
            <a:r>
              <a:rPr lang="ru-RU" sz="2400" b="1" dirty="0" smtClean="0">
                <a:latin typeface="Comic Sans MS" panose="030F0702030302020204" pitchFamily="66" charset="0"/>
              </a:rPr>
              <a:t>доступа:http</a:t>
            </a:r>
            <a:r>
              <a:rPr lang="ru-RU" sz="2400" b="1" dirty="0">
                <a:latin typeface="Comic Sans MS" panose="030F0702030302020204" pitchFamily="66" charset="0"/>
              </a:rPr>
              <a:t>://</a:t>
            </a:r>
            <a:r>
              <a:rPr lang="ru-RU" sz="2400" b="1" dirty="0" smtClean="0">
                <a:latin typeface="Comic Sans MS" panose="030F0702030302020204" pitchFamily="66" charset="0"/>
              </a:rPr>
              <a:t>e.lanbook.com/</a:t>
            </a:r>
            <a:r>
              <a:rPr lang="ru-RU" sz="2400" b="1" dirty="0" err="1" smtClean="0">
                <a:latin typeface="Comic Sans MS" panose="030F0702030302020204" pitchFamily="66" charset="0"/>
              </a:rPr>
              <a:t>book</a:t>
            </a:r>
            <a:r>
              <a:rPr lang="ru-RU" sz="2400" b="1" dirty="0" smtClean="0">
                <a:latin typeface="Comic Sans MS" panose="030F0702030302020204" pitchFamily="66" charset="0"/>
              </a:rPr>
              <a:t>/4721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3140968"/>
            <a:ext cx="6011863" cy="33575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Comic Sans MS" panose="030F0702030302020204" pitchFamily="66" charset="0"/>
              </a:rPr>
              <a:t>Курс представляет собой систему занятий в форме бесед, практикумов, исследовательских и игровых </a:t>
            </a:r>
            <a:r>
              <a:rPr lang="ru-RU" sz="2400" b="1" dirty="0" smtClean="0">
                <a:latin typeface="Comic Sans MS" panose="030F0702030302020204" pitchFamily="66" charset="0"/>
              </a:rPr>
              <a:t>заданий. Содержит </a:t>
            </a:r>
            <a:r>
              <a:rPr lang="ru-RU" sz="2400" b="1" dirty="0">
                <a:latin typeface="Comic Sans MS" panose="030F0702030302020204" pitchFamily="66" charset="0"/>
              </a:rPr>
              <a:t>готовые классные часы, </a:t>
            </a:r>
            <a:r>
              <a:rPr lang="ru-RU" sz="2400" b="1" dirty="0" smtClean="0">
                <a:latin typeface="Comic Sans MS" panose="030F0702030302020204" pitchFamily="66" charset="0"/>
              </a:rPr>
              <a:t>игровые </a:t>
            </a:r>
            <a:r>
              <a:rPr lang="ru-RU" sz="2400" b="1" dirty="0">
                <a:latin typeface="Comic Sans MS" panose="030F0702030302020204" pitchFamily="66" charset="0"/>
              </a:rPr>
              <a:t>методики, дополнительный материал, цель которых – способствовать формированию </a:t>
            </a:r>
            <a:r>
              <a:rPr lang="ru-RU" sz="2400" b="1" dirty="0" smtClean="0">
                <a:latin typeface="Comic Sans MS" panose="030F0702030302020204" pitchFamily="66" charset="0"/>
              </a:rPr>
              <a:t>установок </a:t>
            </a:r>
            <a:r>
              <a:rPr lang="ru-RU" sz="2400" b="1" dirty="0">
                <a:latin typeface="Comic Sans MS" panose="030F0702030302020204" pitchFamily="66" charset="0"/>
              </a:rPr>
              <a:t>на здоровый образ </a:t>
            </a:r>
            <a:r>
              <a:rPr lang="ru-RU" sz="2400" b="1" dirty="0" smtClean="0">
                <a:latin typeface="Comic Sans MS" panose="030F0702030302020204" pitchFamily="66" charset="0"/>
              </a:rPr>
              <a:t>жизни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7" t="25268" r="34821" b="25236"/>
          <a:stretch/>
        </p:blipFill>
        <p:spPr bwMode="auto">
          <a:xfrm>
            <a:off x="6156176" y="2564904"/>
            <a:ext cx="2699792" cy="409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571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-1571"/>
            <a:ext cx="7524328" cy="1054100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«Лань»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14064"/>
      </p:ext>
    </p:extLst>
  </p:cSld>
  <p:clrMapOvr>
    <a:masterClrMapping/>
  </p:clrMapOvr>
  <p:transition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27" y="620688"/>
            <a:ext cx="9139973" cy="1628775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Comic Sans MS" panose="030F0702030302020204" pitchFamily="66" charset="0"/>
              </a:rPr>
              <a:t>Профилактика табакокурения у детей и подростков // Пока не поздно. -  2016. - №2 (11-20 января). – С.2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060848"/>
            <a:ext cx="5336149" cy="486886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В России 80% мальчиков и 50% девочек начинают курить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до 18 лет. Одной из причин начала курения является попытка подражания курящим родителям и родственникам. Немаловажную роль играют также курящие друзья. Поэтому необходима комплексная профилактика курения в школе, включающая ролевые игры, дискуссии и викторины 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8434" name="Picture 2" descr="C:\Users\trufanova_in\Desktop\Труфанова скан\1 - 0018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3842" r="216" b="-1009"/>
          <a:stretch/>
        </p:blipFill>
        <p:spPr bwMode="auto">
          <a:xfrm>
            <a:off x="5940152" y="1889827"/>
            <a:ext cx="3053140" cy="333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40968"/>
            <a:ext cx="325617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403648" y="0"/>
            <a:ext cx="7524328" cy="1124744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газета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7425"/>
      </p:ext>
    </p:extLst>
  </p:cSld>
  <p:clrMapOvr>
    <a:masterClrMapping/>
  </p:clrMapOvr>
  <p:transition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826" y="1536174"/>
            <a:ext cx="91440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В чем польза и вред электронных сигарет</a:t>
            </a:r>
          </a:p>
        </p:txBody>
      </p:sp>
    </p:spTree>
  </p:cSld>
  <p:clrMapOvr>
    <a:masterClrMapping/>
  </p:clrMapOvr>
  <p:transition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Электронные сигареты сегодня все более популярны — они позволяют людям постепенно расставаться с вредной привычкой, при этом их можно применять в закрытых для курения зонах.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Но у врачей и специалистов есть много вопросов к таким </a:t>
            </a:r>
            <a:r>
              <a:rPr lang="ru-RU" sz="2800" b="1" dirty="0" smtClean="0">
                <a:latin typeface="Comic Sans MS" pitchFamily="66" charset="0"/>
              </a:rPr>
              <a:t>устройствам,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</a:t>
            </a:r>
            <a:r>
              <a:rPr lang="ru-RU" sz="2800" b="1" dirty="0" smtClean="0">
                <a:latin typeface="Comic Sans MS" pitchFamily="66" charset="0"/>
              </a:rPr>
              <a:t>и безопасными они их не </a:t>
            </a:r>
            <a:r>
              <a:rPr lang="ru-RU" sz="2800" b="1" dirty="0" smtClean="0">
                <a:latin typeface="Comic Sans MS" pitchFamily="66" charset="0"/>
              </a:rPr>
              <a:t>считают </a:t>
            </a:r>
            <a:endParaRPr lang="ru-RU" sz="2800" b="1" dirty="0" smtClean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08542"/>
            <a:ext cx="5472608" cy="364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114" y="2877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Comic Sans MS" pitchFamily="66" charset="0"/>
              </a:rPr>
              <a:t>Многие, считая, что электронный девайс совершенно безвреден, начинают употреблять его чаще, чем курили бы обычные папиросы</a:t>
            </a:r>
            <a:r>
              <a:rPr lang="ru-RU" sz="2800" b="1" dirty="0" smtClean="0">
                <a:latin typeface="Comic Sans MS" pitchFamily="66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omic Sans MS" pitchFamily="66" charset="0"/>
              </a:rPr>
              <a:t> </a:t>
            </a:r>
            <a:r>
              <a:rPr lang="ru-RU" sz="2800" b="1" dirty="0">
                <a:latin typeface="Comic Sans MS" pitchFamily="66" charset="0"/>
              </a:rPr>
              <a:t>В результате насыщение организма никотином и прочими веществами, входящими в состав наполнителя, идет практически непрерывно</a:t>
            </a:r>
            <a:r>
              <a:rPr lang="ru-RU" sz="2800" b="1" dirty="0" smtClean="0">
                <a:latin typeface="Comic Sans MS" pitchFamily="66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omic Sans MS" pitchFamily="66" charset="0"/>
              </a:rPr>
              <a:t> </a:t>
            </a:r>
            <a:r>
              <a:rPr lang="ru-RU" sz="2800" b="1" dirty="0">
                <a:latin typeface="Comic Sans MS" pitchFamily="66" charset="0"/>
              </a:rPr>
              <a:t>А это серьезный удар по организму, когда страдают система кровообращения, нервная система, сосуды, почки, печень</a:t>
            </a:r>
          </a:p>
        </p:txBody>
      </p:sp>
      <p:sp>
        <p:nvSpPr>
          <p:cNvPr id="3" name="AutoShape 2" descr="https://arhivurokov.ru/multiurok/html/2017/03/10/s_58c3005c8babd/img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9185" r="6130" b="13714"/>
          <a:stretch/>
        </p:blipFill>
        <p:spPr bwMode="auto">
          <a:xfrm>
            <a:off x="2265501" y="3933056"/>
            <a:ext cx="4250715" cy="280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402925"/>
      </p:ext>
    </p:extLst>
  </p:cSld>
  <p:clrMapOvr>
    <a:masterClrMapping/>
  </p:clrMapOvr>
  <p:transition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Само устройство — это, по сути, прибор, который имеет светодиод, аккумулятор, сенсор и распылитель. Так что о пользе или вреде можно рассуждать только касательно жидкости для выпаривателя, отмечают эксперты. Обычно это пропиленгликоль, глицерин, ароматизатор и, в некоторых случаях, никотин</a:t>
            </a:r>
            <a:endParaRPr lang="ru-RU" sz="2800" b="1" dirty="0"/>
          </a:p>
        </p:txBody>
      </p:sp>
      <p:pic>
        <p:nvPicPr>
          <p:cNvPr id="31746" name="Picture 2" descr="http://www.1000dosok.ru/s/30-09-9901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267508"/>
            <a:ext cx="7056784" cy="347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9144000" cy="23495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Соболева Т. Рабы трубочки со светодиодом / </a:t>
            </a:r>
            <a:r>
              <a:rPr lang="ru-RU" sz="2400" b="1" dirty="0" smtClean="0"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Т</a:t>
            </a:r>
            <a:r>
              <a:rPr lang="ru-RU" sz="2400" b="1" dirty="0" smtClean="0">
                <a:latin typeface="Comic Sans MS" panose="030F0702030302020204" pitchFamily="66" charset="0"/>
              </a:rPr>
              <a:t>. Соболева // Белгородская правда. – 2016. - №113 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(6 октября). – С.8-9 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420888"/>
            <a:ext cx="4499992" cy="414972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Электронный кальян – это паровой ингалятор, позволяющий имитировать процесс курения. Он способен вызвать токсическое отравление, постепенно разрушает иммунную и нервную системы, ухудшает зрение, вызывает поражение сосудов, органов пищеварения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22530" name="Picture 2" descr="C:\Users\trufanova_in\Desktop\Труфанова скан\1 - 002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807" r="5947" b="1325"/>
          <a:stretch/>
        </p:blipFill>
        <p:spPr bwMode="auto">
          <a:xfrm>
            <a:off x="5482443" y="1988840"/>
            <a:ext cx="347453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17032"/>
            <a:ext cx="3846021" cy="294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812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4812"/>
            <a:ext cx="7553325" cy="112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160773"/>
      </p:ext>
    </p:extLst>
  </p:cSld>
  <p:clrMapOvr>
    <a:masterClrMapping/>
  </p:clrMapOvr>
  <p:transition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704" y="476672"/>
            <a:ext cx="91657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latin typeface="Comic Sans MS" pitchFamily="66" charset="0"/>
              </a:rPr>
              <a:t>Трудно себе представить то благотворное изменение, которое произошло бы во всей жизни людской, если бы люди перестали одурманивать и отравлять себя водкой, вином, табаком и опиумом</a:t>
            </a:r>
          </a:p>
          <a:p>
            <a:pPr algn="r">
              <a:spcBef>
                <a:spcPct val="50000"/>
              </a:spcBef>
            </a:pPr>
            <a:r>
              <a:rPr lang="ru-RU" sz="4000" b="1" dirty="0" smtClean="0">
                <a:latin typeface="Comic Sans MS" pitchFamily="66" charset="0"/>
              </a:rPr>
              <a:t>                          Л.Н.Толстой    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-108520" y="35553"/>
            <a:ext cx="92525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omic Sans MS" pitchFamily="66" charset="0"/>
              </a:rPr>
              <a:t>Многие курильщики уверены, что за счет отсутствия в электронной сигарете отравляющих веществ при выкуривании </a:t>
            </a:r>
            <a:r>
              <a:rPr lang="ru-RU" sz="2800" b="1" dirty="0" smtClean="0">
                <a:latin typeface="Comic Sans MS" pitchFamily="66" charset="0"/>
              </a:rPr>
              <a:t>у </a:t>
            </a:r>
            <a:r>
              <a:rPr lang="ru-RU" sz="2800" b="1" dirty="0" smtClean="0">
                <a:latin typeface="Comic Sans MS" pitchFamily="66" charset="0"/>
              </a:rPr>
              <a:t>них очищаются легкие. И более того, что пар помогает избавить человека от кашля, улучшает вкус </a:t>
            </a:r>
            <a:r>
              <a:rPr lang="ru-RU" sz="2800" b="1" dirty="0" smtClean="0">
                <a:latin typeface="Comic Sans MS" pitchFamily="66" charset="0"/>
              </a:rPr>
              <a:t>и </a:t>
            </a:r>
            <a:r>
              <a:rPr lang="ru-RU" sz="2800" b="1" dirty="0" smtClean="0">
                <a:latin typeface="Comic Sans MS" pitchFamily="66" charset="0"/>
              </a:rPr>
              <a:t>обоняние. Это, конечно, не так </a:t>
            </a:r>
            <a:r>
              <a:rPr lang="ru-RU" sz="2800" b="1" dirty="0" smtClean="0">
                <a:latin typeface="Comic Sans MS" pitchFamily="66" charset="0"/>
              </a:rPr>
              <a:t>-использование </a:t>
            </a:r>
            <a:r>
              <a:rPr lang="ru-RU" sz="2800" b="1" dirty="0" smtClean="0">
                <a:latin typeface="Comic Sans MS" pitchFamily="66" charset="0"/>
              </a:rPr>
              <a:t>электронного </a:t>
            </a:r>
            <a:r>
              <a:rPr lang="ru-RU" sz="2800" b="1" dirty="0" smtClean="0">
                <a:latin typeface="Comic Sans MS" pitchFamily="66" charset="0"/>
              </a:rPr>
              <a:t>прибора позволяет </a:t>
            </a:r>
            <a:r>
              <a:rPr lang="ru-RU" sz="2800" b="1" dirty="0" smtClean="0">
                <a:latin typeface="Comic Sans MS" pitchFamily="66" charset="0"/>
              </a:rPr>
              <a:t>поддерживать </a:t>
            </a:r>
            <a:r>
              <a:rPr lang="ru-RU" sz="2800" b="1" dirty="0" smtClean="0">
                <a:latin typeface="Comic Sans MS" pitchFamily="66" charset="0"/>
              </a:rPr>
              <a:t>иллюзию обычного курения, что требуется </a:t>
            </a:r>
            <a:r>
              <a:rPr lang="ru-RU" sz="2800" b="1" dirty="0" smtClean="0">
                <a:latin typeface="Comic Sans MS" pitchFamily="66" charset="0"/>
              </a:rPr>
              <a:t>тем </a:t>
            </a:r>
            <a:r>
              <a:rPr lang="ru-RU" sz="2800" b="1" dirty="0" smtClean="0">
                <a:latin typeface="Comic Sans MS" pitchFamily="66" charset="0"/>
              </a:rPr>
              <a:t>людям, у </a:t>
            </a:r>
            <a:r>
              <a:rPr lang="ru-RU" sz="2800" b="1" dirty="0" smtClean="0">
                <a:latin typeface="Comic Sans MS" pitchFamily="66" charset="0"/>
              </a:rPr>
              <a:t>которых психологическая </a:t>
            </a:r>
            <a:r>
              <a:rPr lang="ru-RU" sz="2800" b="1" dirty="0" smtClean="0">
                <a:latin typeface="Comic Sans MS" pitchFamily="66" charset="0"/>
              </a:rPr>
              <a:t>зависимость от самого процесса</a:t>
            </a:r>
            <a:endParaRPr lang="ru-RU" sz="2800" b="1" dirty="0" smtClean="0">
              <a:latin typeface="Comic Sans MS" pitchFamily="66" charset="0"/>
            </a:endParaRPr>
          </a:p>
        </p:txBody>
      </p:sp>
      <p:pic>
        <p:nvPicPr>
          <p:cNvPr id="35844" name="Picture 4" descr="http://sovetreklama.org/wp-content/uploads/2017/03/0000e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377104"/>
            <a:ext cx="3528392" cy="243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3600400" cy="239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53617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Влияние на</a:t>
            </a:r>
          </a:p>
          <a:p>
            <a:pPr algn="ctr"/>
            <a:r>
              <a:rPr lang="ru-RU" sz="8000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организм человека</a:t>
            </a:r>
          </a:p>
        </p:txBody>
      </p:sp>
    </p:spTree>
  </p:cSld>
  <p:clrMapOvr>
    <a:masterClrMapping/>
  </p:clrMapOvr>
  <p:transition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20951"/>
            <a:ext cx="914400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Comic Sans MS" panose="030F0702030302020204" pitchFamily="66" charset="0"/>
              </a:rPr>
              <a:t>«Яд</a:t>
            </a:r>
            <a:r>
              <a:rPr lang="ru-RU" sz="4400" b="1" dirty="0">
                <a:latin typeface="Comic Sans MS" panose="030F0702030302020204" pitchFamily="66" charset="0"/>
              </a:rPr>
              <a:t>, который </a:t>
            </a:r>
            <a:r>
              <a:rPr lang="ru-RU" sz="4400" b="1" dirty="0" smtClean="0">
                <a:latin typeface="Comic Sans MS" panose="030F0702030302020204" pitchFamily="66" charset="0"/>
              </a:rPr>
              <a:t>не действует сразу</a:t>
            </a:r>
            <a:r>
              <a:rPr lang="ru-RU" sz="4400" b="1" dirty="0">
                <a:latin typeface="Comic Sans MS" panose="030F0702030302020204" pitchFamily="66" charset="0"/>
              </a:rPr>
              <a:t>, не становится </a:t>
            </a:r>
            <a:endParaRPr lang="ru-RU" sz="4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latin typeface="Comic Sans MS" panose="030F0702030302020204" pitchFamily="66" charset="0"/>
              </a:rPr>
              <a:t>менее опасным»</a:t>
            </a:r>
            <a:r>
              <a:rPr lang="ru-RU" sz="3400" b="1" dirty="0" smtClean="0">
                <a:latin typeface="Comic Sans MS" panose="030F0702030302020204" pitchFamily="66" charset="0"/>
              </a:rPr>
              <a:t> </a:t>
            </a:r>
          </a:p>
          <a:p>
            <a:pPr algn="r"/>
            <a:r>
              <a:rPr lang="ru-RU" sz="3400" b="1" dirty="0" smtClean="0">
                <a:latin typeface="Comic Sans MS" panose="030F0702030302020204" pitchFamily="66" charset="0"/>
              </a:rPr>
              <a:t>Г.Э. Лессинг</a:t>
            </a:r>
            <a:endParaRPr lang="ru-RU" sz="34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05" y="2780928"/>
            <a:ext cx="6048590" cy="387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723558"/>
      </p:ext>
    </p:extLst>
  </p:cSld>
  <p:clrMapOvr>
    <a:masterClrMapping/>
  </p:clrMapOvr>
  <p:transition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617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 действует табак на организм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2276"/>
            <a:ext cx="3528392" cy="246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528392" cy="246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339262"/>
            <a:ext cx="3528391" cy="229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14" y="4381082"/>
            <a:ext cx="3528392" cy="221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100" y="2517826"/>
            <a:ext cx="3433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Comic Sans MS" panose="030F0702030302020204" pitchFamily="66" charset="0"/>
              </a:rPr>
              <a:t>Органы дыхания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2526828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Comic Sans MS" panose="030F0702030302020204" pitchFamily="66" charset="0"/>
              </a:rPr>
              <a:t>Нервная система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254741"/>
            <a:ext cx="3600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Comic Sans MS" panose="030F0702030302020204" pitchFamily="66" charset="0"/>
              </a:rPr>
              <a:t>Сердце</a:t>
            </a:r>
            <a:endParaRPr lang="ru-RU" sz="2400" b="1" u="sng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5005421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Comic Sans MS" panose="030F0702030302020204" pitchFamily="66" charset="0"/>
              </a:rPr>
              <a:t>Органы </a:t>
            </a:r>
          </a:p>
          <a:p>
            <a:pPr algn="ctr"/>
            <a:r>
              <a:rPr lang="ru-RU" sz="2400" b="1" u="sng" dirty="0">
                <a:latin typeface="Comic Sans MS" panose="030F0702030302020204" pitchFamily="66" charset="0"/>
              </a:rPr>
              <a:t>пищеварения</a:t>
            </a:r>
          </a:p>
        </p:txBody>
      </p:sp>
    </p:spTree>
    <p:extLst>
      <p:ext uri="{BB962C8B-B14F-4D97-AF65-F5344CB8AC3E}">
        <p14:creationId xmlns:p14="http://schemas.microsoft.com/office/powerpoint/2010/main" val="4239889736"/>
      </p:ext>
    </p:extLst>
  </p:cSld>
  <p:clrMapOvr>
    <a:masterClrMapping/>
  </p:clrMapOvr>
  <p:transition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0406f579d2f7"/>
          <p:cNvPicPr>
            <a:picLocks noChangeAspect="1" noChangeArrowheads="1"/>
          </p:cNvPicPr>
          <p:nvPr/>
        </p:nvPicPr>
        <p:blipFill>
          <a:blip r:embed="rId2" cstate="print"/>
          <a:srcRect l="10637" t="5250" r="24234" b="6152"/>
          <a:stretch>
            <a:fillRect/>
          </a:stretch>
        </p:blipFill>
        <p:spPr>
          <a:xfrm rot="5400000">
            <a:off x="1842434" y="3108575"/>
            <a:ext cx="2290779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24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5606" y="592619"/>
            <a:ext cx="3018882" cy="478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157" y="116632"/>
            <a:ext cx="60560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Курильщики значительно подрывают свое здоровье и сокращают себе жизнь. 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Статистические данные говорят, что по сравнению с </a:t>
            </a:r>
            <a:r>
              <a:rPr lang="ru-RU" sz="2800" b="1" dirty="0" smtClean="0">
                <a:latin typeface="Comic Sans MS" panose="030F0702030302020204" pitchFamily="66" charset="0"/>
              </a:rPr>
              <a:t>некурящими, </a:t>
            </a:r>
            <a:r>
              <a:rPr lang="ru-RU" sz="2800" b="1" dirty="0">
                <a:latin typeface="Comic Sans MS" panose="030F0702030302020204" pitchFamily="66" charset="0"/>
              </a:rPr>
              <a:t>курящие:  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в 13 раз чаще заболевают стенокардией,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в 12 раз </a:t>
            </a:r>
            <a:r>
              <a:rPr lang="ru-RU" sz="2800" b="1" dirty="0" smtClean="0">
                <a:latin typeface="Comic Sans MS" panose="030F0702030302020204" pitchFamily="66" charset="0"/>
              </a:rPr>
              <a:t>– инфарктом миокарда</a:t>
            </a:r>
            <a:r>
              <a:rPr lang="ru-RU" sz="2800" b="1" dirty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в 10 раз - язвой </a:t>
            </a:r>
            <a:r>
              <a:rPr lang="ru-RU" sz="2800" b="1" dirty="0" smtClean="0">
                <a:latin typeface="Comic Sans MS" panose="030F0702030302020204" pitchFamily="66" charset="0"/>
              </a:rPr>
              <a:t>желудка</a:t>
            </a:r>
            <a:endParaRPr lang="ru-RU" dirty="0"/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600150"/>
            <a:ext cx="9144000" cy="203676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Гусев Н. Куришь? Здоровье погубишь / Н. Гусев, Ю. Докучаева // Университетский меридиан. – 2012. – 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№4. – С.22-23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492896"/>
            <a:ext cx="4716463" cy="42195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Согласно материалам Всемирной организации здравоохранения (ВОЗ), обобщающему результаты исследований влияния курения на организм человека, установлено, что смертность среди курящих примерно на 30-80% выше, чем среди не курящих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 descr="C:\Users\trufanova_in\Desktop\Труфанова скан\1 - 0014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" b="919"/>
          <a:stretch/>
        </p:blipFill>
        <p:spPr bwMode="auto">
          <a:xfrm>
            <a:off x="6228184" y="1844824"/>
            <a:ext cx="2646867" cy="376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24" y="2746471"/>
            <a:ext cx="2807320" cy="392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9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1331640" y="0"/>
            <a:ext cx="7524328" cy="1054100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75391"/>
      </p:ext>
    </p:extLst>
  </p:cSld>
  <p:clrMapOvr>
    <a:masterClrMapping/>
  </p:clrMapOvr>
  <p:transition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6066" y="0"/>
            <a:ext cx="65918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Дыхательная система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6944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Дыхательная система является первой жертвой табака. Ведь в табачном дыме содержится более 3 тысяч компонентов: углекислый газ, угарный газ, свинец, висмут, сероводород, эфирные масла, азот и др.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/>
          <a:stretch/>
        </p:blipFill>
        <p:spPr bwMode="auto">
          <a:xfrm>
            <a:off x="5053014" y="3096159"/>
            <a:ext cx="391147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0174"/>
            <a:ext cx="4822944" cy="306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807363"/>
      </p:ext>
    </p:extLst>
  </p:cSld>
  <p:clrMapOvr>
    <a:masterClrMapping/>
  </p:clrMapOvr>
  <p:transition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114" y="26064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Эти вещества раздражают слизистую  оболочку, снижают активность мерцательного эпителия, а значит ослабляется функция дыхательной системы. </a:t>
            </a:r>
            <a:endParaRPr lang="ru-RU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/>
          <a:stretch/>
        </p:blipFill>
        <p:spPr bwMode="auto">
          <a:xfrm>
            <a:off x="683568" y="2125368"/>
            <a:ext cx="7416824" cy="447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549331"/>
      </p:ext>
    </p:extLst>
  </p:cSld>
  <p:clrMapOvr>
    <a:masterClrMapping/>
  </p:clrMapOvr>
  <p:transition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94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По статистике  разных стран курящие заболевают раком  легких в 10-20 раз чаще некурящих, раком горла в 6-10 раз. Каждый третий уходящий из жизни – жертва табака</a:t>
            </a:r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988840"/>
            <a:ext cx="7272808" cy="4545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864066"/>
      </p:ext>
    </p:extLst>
  </p:cSld>
  <p:clrMapOvr>
    <a:masterClrMapping/>
  </p:clrMapOvr>
  <p:transition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Больше всего от </a:t>
            </a:r>
            <a:r>
              <a:rPr lang="ru-RU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курения</a:t>
            </a:r>
          </a:p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страдают </a:t>
            </a:r>
            <a:r>
              <a:rPr lang="ru-RU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лёгкие</a:t>
            </a:r>
            <a:endParaRPr lang="ru-RU" sz="4400" b="1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99323"/>
            <a:ext cx="4270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Лёгкие здорового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 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53236" y="1299323"/>
            <a:ext cx="3078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Лёгкие 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курильщика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60040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2204864"/>
            <a:ext cx="367240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5998" y="5805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46936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Человек, выкуривающий пачку сигарет в день, получает дозу радиации, </a:t>
            </a:r>
            <a:endParaRPr lang="ru-RU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как  </a:t>
            </a:r>
            <a:r>
              <a:rPr lang="ru-RU" sz="2800" b="1" dirty="0">
                <a:latin typeface="Comic Sans MS" panose="030F0702030302020204" pitchFamily="66" charset="0"/>
              </a:rPr>
              <a:t>200 рентгеновских </a:t>
            </a:r>
            <a:r>
              <a:rPr lang="ru-RU" sz="2800" b="1" dirty="0" smtClean="0">
                <a:latin typeface="Comic Sans MS" panose="030F0702030302020204" pitchFamily="66" charset="0"/>
              </a:rPr>
              <a:t>снимков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07458"/>
      </p:ext>
    </p:extLst>
  </p:cSld>
  <p:clrMapOvr>
    <a:masterClrMapping/>
  </p:clrMapOvr>
  <p:transition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94786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В 1988 году впервые </a:t>
            </a:r>
            <a:r>
              <a:rPr lang="ru-RU" sz="2800" b="1" dirty="0" smtClean="0">
                <a:latin typeface="Comic Sans MS" pitchFamily="66" charset="0"/>
              </a:rPr>
              <a:t>прошел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</a:t>
            </a:r>
            <a:r>
              <a:rPr lang="ru-RU" sz="2800" b="1" dirty="0" smtClean="0">
                <a:latin typeface="Comic Sans MS" pitchFamily="66" charset="0"/>
              </a:rPr>
              <a:t>Всемирный день без табака</a:t>
            </a:r>
            <a:r>
              <a:rPr lang="ru-RU" sz="2800" b="1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</a:t>
            </a:r>
            <a:r>
              <a:rPr lang="ru-RU" sz="2800" b="1" dirty="0" smtClean="0">
                <a:latin typeface="Comic Sans MS" pitchFamily="66" charset="0"/>
              </a:rPr>
              <a:t>Дата эта не для всех является радостной, так как привычка стала второй натурой, и избавляться </a:t>
            </a:r>
            <a:endParaRPr lang="ru-RU" sz="2800" b="1" dirty="0" smtClean="0"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от </a:t>
            </a:r>
            <a:r>
              <a:rPr lang="ru-RU" sz="2800" b="1" dirty="0" smtClean="0">
                <a:latin typeface="Comic Sans MS" pitchFamily="66" charset="0"/>
              </a:rPr>
              <a:t>неё не очень хочется. </a:t>
            </a:r>
            <a:endParaRPr lang="ru-RU" sz="2800" b="1" dirty="0" smtClean="0"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За </a:t>
            </a:r>
            <a:r>
              <a:rPr lang="ru-RU" sz="2800" b="1" dirty="0" smtClean="0">
                <a:latin typeface="Comic Sans MS" pitchFamily="66" charset="0"/>
              </a:rPr>
              <a:t>появление </a:t>
            </a:r>
            <a:r>
              <a:rPr lang="ru-RU" sz="2800" b="1" dirty="0" smtClean="0">
                <a:latin typeface="Comic Sans MS" pitchFamily="66" charset="0"/>
              </a:rPr>
              <a:t>праздника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</a:t>
            </a:r>
            <a:r>
              <a:rPr lang="ru-RU" sz="2800" b="1" dirty="0" smtClean="0">
                <a:latin typeface="Comic Sans MS" pitchFamily="66" charset="0"/>
              </a:rPr>
              <a:t>несёт ответственность </a:t>
            </a:r>
            <a:endParaRPr lang="ru-RU" sz="2800" b="1" dirty="0" smtClean="0"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Всемирная </a:t>
            </a:r>
            <a:r>
              <a:rPr lang="ru-RU" sz="2800" b="1" dirty="0" smtClean="0">
                <a:latin typeface="Comic Sans MS" pitchFamily="66" charset="0"/>
              </a:rPr>
              <a:t>Организация </a:t>
            </a:r>
            <a:r>
              <a:rPr lang="ru-RU" sz="2800" b="1" dirty="0" smtClean="0">
                <a:latin typeface="Comic Sans MS" pitchFamily="66" charset="0"/>
              </a:rPr>
              <a:t>Здравоохранения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31144"/>
            <a:ext cx="6305927" cy="1606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81" y="4581128"/>
            <a:ext cx="2474915" cy="164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0087" y="0"/>
            <a:ext cx="7423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 чему приводит курение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66" y="908720"/>
            <a:ext cx="5627687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r="9235"/>
          <a:stretch/>
        </p:blipFill>
        <p:spPr bwMode="auto">
          <a:xfrm>
            <a:off x="159779" y="1556792"/>
            <a:ext cx="345638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36073"/>
      </p:ext>
    </p:extLst>
  </p:cSld>
  <p:clrMapOvr>
    <a:masterClrMapping/>
  </p:clrMapOvr>
  <p:transition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4365104"/>
          </a:xfrm>
        </p:spPr>
        <p:txBody>
          <a:bodyPr>
            <a:normAutofit fontScale="85000" lnSpcReduction="10000"/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Comic Sans MS" pitchFamily="66" charset="0"/>
              </a:rPr>
              <a:t>Как влияет на детское  здоровье курение </a:t>
            </a:r>
            <a:r>
              <a:rPr lang="ru-RU" sz="4800" b="1" dirty="0" smtClean="0">
                <a:solidFill>
                  <a:srgbClr val="0070C0"/>
                </a:solidFill>
                <a:latin typeface="Comic Sans MS" pitchFamily="66" charset="0"/>
              </a:rPr>
              <a:t>отца </a:t>
            </a:r>
            <a:r>
              <a:rPr lang="ru-RU" sz="4800" b="1" dirty="0" smtClean="0">
                <a:solidFill>
                  <a:srgbClr val="0070C0"/>
                </a:solidFill>
                <a:latin typeface="Comic Sans MS" pitchFamily="66" charset="0"/>
              </a:rPr>
              <a:t>и матери?</a:t>
            </a:r>
          </a:p>
          <a:p>
            <a:pPr marL="530225" lvl="1" indent="-354013" algn="ctr" eaLnBrk="1" hangingPunct="1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3000" b="1" dirty="0" smtClean="0">
                <a:latin typeface="Comic Sans MS" pitchFamily="66" charset="0"/>
              </a:rPr>
              <a:t>Курение родителей повышает риск того, что ребёнок заболеет астмой, сердечно - сосудистыми заболеваниями, будет чаще болеть респираторными заболеваниями, кариесом.</a:t>
            </a:r>
          </a:p>
          <a:p>
            <a:pPr marL="530225" lvl="1" indent="-354013" algn="ctr" eaLnBrk="1" hangingPunct="1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3000" b="1" dirty="0" smtClean="0">
                <a:latin typeface="Comic Sans MS" pitchFamily="66" charset="0"/>
              </a:rPr>
              <a:t>Курение родителей повышает риск того, что ребёнок начнёт курить в очень юном возрасте</a:t>
            </a:r>
            <a:endParaRPr lang="ru-RU" sz="3000" b="1" dirty="0" smtClean="0">
              <a:latin typeface="Cambria" pitchFamily="18" charset="0"/>
            </a:endParaRPr>
          </a:p>
        </p:txBody>
      </p:sp>
      <p:pic>
        <p:nvPicPr>
          <p:cNvPr id="3" name="Picture 5" descr="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330113"/>
            <a:ext cx="2592288" cy="235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779912" y="5373216"/>
            <a:ext cx="1512168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pic>
        <p:nvPicPr>
          <p:cNvPr id="5" name="Picture 8" descr="ж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43608" y="4327408"/>
            <a:ext cx="2520280" cy="235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08720"/>
            <a:ext cx="9144000" cy="155892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Р4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К14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Казьмин </a:t>
            </a:r>
            <a:r>
              <a:rPr lang="ru-RU" sz="2400" b="1" dirty="0">
                <a:latin typeface="Comic Sans MS" panose="030F0702030302020204" pitchFamily="66" charset="0"/>
              </a:rPr>
              <a:t>В.Д. Курение, мы и 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atin typeface="Comic Sans MS" panose="030F0702030302020204" pitchFamily="66" charset="0"/>
              </a:rPr>
              <a:t>наше  потомство / В.Д. Казьмин. – М. : Сов. Россия, 1989. – 64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636912"/>
            <a:ext cx="6300192" cy="4104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Курение – своего рода эпидемия </a:t>
            </a:r>
            <a:endParaRPr lang="ru-RU" sz="2400" b="1" dirty="0" smtClean="0"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XX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столетия – вызывает с каждым годом все большую тревогу мировой общественности. Эта вредная привычка самым отрицательным образом сказывается на здоровье людей, приводя ко многим серьезным заболеваниям.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То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, что у курящих родителей рождается ослабленное, поврежденное болезнями потомство, не подлежит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сомнению </a:t>
            </a:r>
            <a:endParaRPr lang="ru-RU" sz="2400" b="1" dirty="0"/>
          </a:p>
        </p:txBody>
      </p:sp>
      <p:pic>
        <p:nvPicPr>
          <p:cNvPr id="2050" name="Picture 2" descr="C:\Users\trufanova_in\Desktop\Труфанова скан\1 - 000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36" b="34895"/>
          <a:stretch/>
        </p:blipFill>
        <p:spPr bwMode="auto">
          <a:xfrm>
            <a:off x="6296492" y="2564904"/>
            <a:ext cx="2693521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80" y="0"/>
            <a:ext cx="755332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224251"/>
      </p:ext>
    </p:extLst>
  </p:cSld>
  <p:clrMapOvr>
    <a:masterClrMapping/>
  </p:clrMapOvr>
  <p:transition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593" y="0"/>
            <a:ext cx="51748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Нервная система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96" y="1546914"/>
            <a:ext cx="56263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Сразу после попадания вредных продуктов курения учащается пульс, нарушается точность движений и координация. Нервы </a:t>
            </a:r>
            <a:r>
              <a:rPr lang="ru-RU" sz="2800" b="1" dirty="0" smtClean="0">
                <a:latin typeface="Comic Sans MS" panose="030F0702030302020204" pitchFamily="66" charset="0"/>
              </a:rPr>
              <a:t>работают неправильно</a:t>
            </a:r>
            <a:r>
              <a:rPr lang="ru-RU" sz="2800" b="1" dirty="0">
                <a:latin typeface="Comic Sans MS" panose="030F0702030302020204" pitchFamily="66" charset="0"/>
              </a:rPr>
              <a:t>,  человек плохо мыслит, </a:t>
            </a:r>
            <a:endParaRPr lang="ru-RU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ухудшается </a:t>
            </a:r>
            <a:r>
              <a:rPr lang="ru-RU" sz="2800" b="1" dirty="0">
                <a:latin typeface="Comic Sans MS" panose="030F0702030302020204" pitchFamily="66" charset="0"/>
              </a:rPr>
              <a:t>память, сообразительность, </a:t>
            </a:r>
            <a:r>
              <a:rPr lang="ru-RU" sz="2800" b="1" dirty="0" smtClean="0">
                <a:latin typeface="Comic Sans MS" panose="030F0702030302020204" pitchFamily="66" charset="0"/>
              </a:rPr>
              <a:t>внимание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70" y="1148464"/>
            <a:ext cx="3173918" cy="508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2797"/>
      </p:ext>
    </p:extLst>
  </p:cSld>
  <p:clrMapOvr>
    <a:masterClrMapping/>
  </p:clrMapOvr>
  <p:transition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999" y="620688"/>
            <a:ext cx="9144000" cy="19891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Р14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С24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Свищёва Т.Я. Полюбил </a:t>
            </a:r>
            <a:r>
              <a:rPr lang="ru-RU" sz="2400" b="1" dirty="0">
                <a:latin typeface="Comic Sans MS" panose="030F0702030302020204" pitchFamily="66" charset="0"/>
              </a:rPr>
              <a:t>табак - впереди рак. Как бросить курить / Т.Я. Свищёва. - СПб. : ДИЛЯ, 2004. - 368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2636913"/>
            <a:ext cx="5832648" cy="388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Алкоголизм, курение, наркомания – это важные вторичные факторы, способствующие развитию таких неизлечимых болезней, как рак, сердечно - сосудистые заболевания, диабет, импотенция, бесплодие и особенно СПИД.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Поэтому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нужно бороться со всеми вредными привычками, но еще лучше –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предупреждать</a:t>
            </a:r>
            <a:endParaRPr lang="ru-RU" dirty="0"/>
          </a:p>
        </p:txBody>
      </p:sp>
      <p:pic>
        <p:nvPicPr>
          <p:cNvPr id="3074" name="Picture 2" descr="C:\Users\trufanova_in\Desktop\Труфанова скан\1 - 000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92" r="40261" b="33530"/>
          <a:stretch/>
        </p:blipFill>
        <p:spPr bwMode="auto">
          <a:xfrm>
            <a:off x="6156176" y="2636912"/>
            <a:ext cx="260035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0" y="-1573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26" y="0"/>
            <a:ext cx="7553325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660509"/>
      </p:ext>
    </p:extLst>
  </p:cSld>
  <p:clrMapOvr>
    <a:masterClrMapping/>
  </p:clrMapOvr>
  <p:transition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3622" y="0"/>
            <a:ext cx="4076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Рак пищевода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627" y="792367"/>
            <a:ext cx="9130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Симптомы: </a:t>
            </a:r>
            <a:r>
              <a:rPr lang="ru-RU" sz="2800" b="1" dirty="0" smtClean="0">
                <a:latin typeface="Comic Sans MS" panose="030F0702030302020204" pitchFamily="66" charset="0"/>
              </a:rPr>
              <a:t>затрудненное </a:t>
            </a:r>
            <a:r>
              <a:rPr lang="ru-RU" sz="2800" b="1" dirty="0">
                <a:latin typeface="Comic Sans MS" panose="030F0702030302020204" pitchFamily="66" charset="0"/>
              </a:rPr>
              <a:t>глотание, боль или дискомфорт в груди, </a:t>
            </a:r>
            <a:r>
              <a:rPr lang="ru-RU" sz="2800" b="1" dirty="0" smtClean="0">
                <a:latin typeface="Comic Sans MS" panose="030F0702030302020204" pitchFamily="66" charset="0"/>
              </a:rPr>
              <a:t>похудание. Курение </a:t>
            </a:r>
            <a:r>
              <a:rPr lang="ru-RU" sz="2800" b="1" dirty="0">
                <a:latin typeface="Comic Sans MS" panose="030F0702030302020204" pitchFamily="66" charset="0"/>
              </a:rPr>
              <a:t>может вызывать рак пищевода за счет повреждения клеток, расположенных внутри органа. </a:t>
            </a:r>
            <a:endParaRPr lang="ru-RU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Чем </a:t>
            </a:r>
            <a:r>
              <a:rPr lang="ru-RU" sz="2800" b="1" dirty="0">
                <a:latin typeface="Comic Sans MS" panose="030F0702030302020204" pitchFamily="66" charset="0"/>
              </a:rPr>
              <a:t>дольше курит человек, </a:t>
            </a:r>
            <a:r>
              <a:rPr lang="ru-RU" sz="2800" b="1" dirty="0" smtClean="0">
                <a:latin typeface="Comic Sans MS" panose="030F0702030302020204" pitchFamily="66" charset="0"/>
              </a:rPr>
              <a:t>тем </a:t>
            </a:r>
            <a:r>
              <a:rPr lang="ru-RU" sz="2800" b="1" dirty="0">
                <a:latin typeface="Comic Sans MS" panose="030F0702030302020204" pitchFamily="66" charset="0"/>
              </a:rPr>
              <a:t>выше </a:t>
            </a:r>
            <a:r>
              <a:rPr lang="ru-RU" sz="2800" b="1" dirty="0" smtClean="0">
                <a:latin typeface="Comic Sans MS" panose="030F0702030302020204" pitchFamily="66" charset="0"/>
              </a:rPr>
              <a:t>риск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65" y="3039136"/>
            <a:ext cx="5909670" cy="363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055841"/>
      </p:ext>
    </p:extLst>
  </p:cSld>
  <p:clrMapOvr>
    <a:masterClrMapping/>
  </p:clrMapOvr>
  <p:transition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27050"/>
            <a:ext cx="9144000" cy="3660775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latin typeface="Comic Sans MS" panose="030F0702030302020204" pitchFamily="66" charset="0"/>
              </a:rPr>
              <a:t>РФ. Минздрав. Об утверждении требований к знаку о запрете курения и к порядку его размещения : приказ Минздрава России от 12 мая 2014 г. N 214н (с приложением) // Новые законы и нормативные акты : приложение к "Российской газете". </a:t>
            </a:r>
            <a:r>
              <a:rPr lang="ru-RU" sz="2400" b="1" dirty="0" smtClean="0">
                <a:latin typeface="Comic Sans MS" panose="030F0702030302020204" pitchFamily="66" charset="0"/>
              </a:rPr>
              <a:t>– </a:t>
            </a:r>
            <a:br>
              <a:rPr lang="ru-RU" sz="2400" b="1" dirty="0" smtClean="0">
                <a:latin typeface="Comic Sans MS" panose="030F0702030302020204" pitchFamily="66" charset="0"/>
              </a:rPr>
            </a:br>
            <a:r>
              <a:rPr lang="ru-RU" sz="2400" b="1" dirty="0" smtClean="0">
                <a:latin typeface="Comic Sans MS" panose="030F0702030302020204" pitchFamily="66" charset="0"/>
              </a:rPr>
              <a:t>2014</a:t>
            </a:r>
            <a:r>
              <a:rPr lang="ru-RU" sz="2400" b="1" dirty="0">
                <a:latin typeface="Comic Sans MS" panose="030F0702030302020204" pitchFamily="66" charset="0"/>
              </a:rPr>
              <a:t>. - N 36. </a:t>
            </a:r>
            <a:r>
              <a:rPr lang="ru-RU" sz="2400" b="1" dirty="0" smtClean="0">
                <a:latin typeface="Comic Sans MS" panose="030F0702030302020204" pitchFamily="66" charset="0"/>
              </a:rPr>
              <a:t>– </a:t>
            </a:r>
            <a:r>
              <a:rPr lang="ru-RU" sz="2400" b="1" dirty="0" smtClean="0">
                <a:latin typeface="Comic Sans MS" panose="030F0702030302020204" pitchFamily="66" charset="0"/>
              </a:rPr>
              <a:t>С</a:t>
            </a:r>
            <a:r>
              <a:rPr lang="ru-RU" sz="2400" b="1" dirty="0">
                <a:latin typeface="Comic Sans MS" panose="030F0702030302020204" pitchFamily="66" charset="0"/>
              </a:rPr>
              <a:t>. </a:t>
            </a:r>
            <a:r>
              <a:rPr lang="ru-RU" sz="2400" b="1" dirty="0" smtClean="0">
                <a:latin typeface="Comic Sans MS" panose="030F0702030302020204" pitchFamily="66" charset="0"/>
              </a:rPr>
              <a:t>115-117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3644713"/>
            <a:ext cx="5868144" cy="3070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Утверждены </a:t>
            </a:r>
            <a:r>
              <a:rPr lang="ru-RU" sz="2400" b="1" dirty="0">
                <a:latin typeface="Comic Sans MS" panose="030F0702030302020204" pitchFamily="66" charset="0"/>
              </a:rPr>
              <a:t>прилагаемые требования к знаку о запрете курения и к порядку его размещения. Знак о запрете курения размещается у каждого входа на территории, в здания и объекты, где курение табака </a:t>
            </a:r>
            <a:r>
              <a:rPr lang="ru-RU" sz="2400" b="1" dirty="0" smtClean="0">
                <a:latin typeface="Comic Sans MS" panose="030F0702030302020204" pitchFamily="66" charset="0"/>
              </a:rPr>
              <a:t>запрещено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trufanova_in\Desktop\Труфанова скан\1 - 0004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2" b="32620"/>
          <a:stretch/>
        </p:blipFill>
        <p:spPr bwMode="auto">
          <a:xfrm>
            <a:off x="6948264" y="2708920"/>
            <a:ext cx="2070721" cy="298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4762"/>
            <a:ext cx="2088232" cy="30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331640" y="0"/>
            <a:ext cx="7524328" cy="1196752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8985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95835"/>
            <a:ext cx="9144000" cy="286633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Пассивное курение</a:t>
            </a:r>
            <a:endParaRPr lang="ru-RU" sz="8000" b="1" dirty="0">
              <a:solidFill>
                <a:srgbClr val="00206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28658"/>
      </p:ext>
    </p:extLst>
  </p:cSld>
  <p:clrMapOvr>
    <a:masterClrMapping/>
  </p:clrMapOvr>
  <p:transition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14" y="332656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«Всякий курящий должен знать  и помнить, что он отравляет не только себя, но и других»</a:t>
            </a:r>
          </a:p>
          <a:p>
            <a:pPr algn="r"/>
            <a:r>
              <a:rPr lang="ru-RU" sz="6000" dirty="0" smtClean="0">
                <a:latin typeface="Comic Sans MS" pitchFamily="66" charset="0"/>
              </a:rPr>
              <a:t>                                                     </a:t>
            </a:r>
            <a:r>
              <a:rPr lang="ru-RU" sz="4000" dirty="0" smtClean="0">
                <a:latin typeface="Comic Sans MS" pitchFamily="66" charset="0"/>
              </a:rPr>
              <a:t>Н.А. Семашко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42424" r="23247" b="8225"/>
          <a:stretch/>
        </p:blipFill>
        <p:spPr bwMode="auto">
          <a:xfrm>
            <a:off x="179512" y="2550503"/>
            <a:ext cx="546553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ctr">
              <a:buFontTx/>
              <a:buNone/>
            </a:pPr>
            <a:r>
              <a:rPr lang="ru-RU" sz="2800" b="1" dirty="0" smtClean="0">
                <a:latin typeface="Comic Sans MS" pitchFamily="66" charset="0"/>
              </a:rPr>
              <a:t>Курящие подвергают опасности не только себя, но и окружающих людей. В медицине появился даже термин «Пассивное курение».</a:t>
            </a:r>
          </a:p>
          <a:p>
            <a:pPr indent="363538" algn="ctr">
              <a:buFontTx/>
              <a:buNone/>
            </a:pPr>
            <a:r>
              <a:rPr lang="ru-RU" sz="2800" b="1" dirty="0" smtClean="0">
                <a:latin typeface="Comic Sans MS" pitchFamily="66" charset="0"/>
              </a:rPr>
              <a:t>В организме некурящих людей после пребывания в накуренном и непроветриваемом помещении определяется значительная концентрация </a:t>
            </a:r>
            <a:r>
              <a:rPr lang="ru-RU" sz="2800" b="1" dirty="0" smtClean="0">
                <a:latin typeface="Comic Sans MS" pitchFamily="66" charset="0"/>
              </a:rPr>
              <a:t>никотина</a:t>
            </a:r>
            <a:endParaRPr lang="ru-RU" sz="2800" b="1" dirty="0" smtClean="0">
              <a:latin typeface="Comic Sans MS" pitchFamily="66" charset="0"/>
            </a:endParaRPr>
          </a:p>
        </p:txBody>
      </p:sp>
      <p:pic>
        <p:nvPicPr>
          <p:cNvPr id="37890" name="Picture 2" descr="http://www.climara.ru/wp-content/uploads/2015/06/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716" y="3106015"/>
            <a:ext cx="5112568" cy="3600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На этот день курильщикам предлагается отказаться от вредной привычки, чтобы попробовать взглянуть на жизнь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под другим углом</a:t>
            </a:r>
            <a:endParaRPr lang="ru-RU" sz="2800" b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54034"/>
            <a:ext cx="6984776" cy="488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63873"/>
            <a:ext cx="9144000" cy="1196975"/>
          </a:xfrm>
        </p:spPr>
        <p:txBody>
          <a:bodyPr>
            <a:noAutofit/>
          </a:bodyPr>
          <a:lstStyle/>
          <a:p>
            <a:pPr algn="l"/>
            <a:r>
              <a:rPr lang="ru-RU" altLang="zh-CN" sz="2400" b="1" dirty="0" smtClean="0">
                <a:latin typeface="Comic Sans MS" pitchFamily="66" charset="0"/>
                <a:ea typeface="+mn-ea"/>
                <a:cs typeface="+mn-cs"/>
              </a:rPr>
              <a:t>Котова Е. Зал для некурящих / Е. Котова // Здоровье. – 2011. - № 5. – С. 110-112</a:t>
            </a:r>
            <a:endParaRPr lang="ru-RU" altLang="zh-CN" sz="2400" b="1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128117"/>
            <a:ext cx="6372200" cy="4536504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altLang="zh-CN" sz="2400" b="1" dirty="0" smtClean="0">
                <a:latin typeface="Comic Sans MS" pitchFamily="66" charset="0"/>
              </a:rPr>
              <a:t>Сегодня курят все. Даже те, кто ненавидит сигареты. Потому что помимо активных курильщиков есть пассивные, а также совсем уж невинные жертвы третичного курения. Обо всем этом и идет речь в данной статье.Преподаватель психологии из университета </a:t>
            </a:r>
            <a:r>
              <a:rPr lang="ru-RU" altLang="zh-CN" sz="2400" b="1" dirty="0" smtClean="0">
                <a:latin typeface="Comic Sans MS" pitchFamily="66" charset="0"/>
              </a:rPr>
              <a:t>Сан-Диего, </a:t>
            </a:r>
            <a:r>
              <a:rPr lang="ru-RU" altLang="zh-CN" sz="2400" b="1" dirty="0" smtClean="0">
                <a:latin typeface="Comic Sans MS" pitchFamily="66" charset="0"/>
              </a:rPr>
              <a:t>Георг Мэтт считает, что проблема третичного курения постепенно изменит отношение общества  к курению вообще</a:t>
            </a:r>
            <a:endParaRPr lang="ru-RU" altLang="zh-CN" sz="2400" b="1" dirty="0">
              <a:latin typeface="Comic Sans MS" pitchFamily="66" charset="0"/>
            </a:endParaRPr>
          </a:p>
        </p:txBody>
      </p:sp>
      <p:pic>
        <p:nvPicPr>
          <p:cNvPr id="4098" name="Picture 2" descr="\\Bibl_new_c01\SharedDocs\Оля\CCF17102013_0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563" t="-212" r="1662" b="9173"/>
          <a:stretch>
            <a:fillRect/>
          </a:stretch>
        </p:blipFill>
        <p:spPr bwMode="auto">
          <a:xfrm>
            <a:off x="6576707" y="1628800"/>
            <a:ext cx="235126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\\Bibl_new_c01\SharedDocs\Оля\CCF17102013_00006.jpg"/>
          <p:cNvPicPr>
            <a:picLocks noChangeAspect="1" noChangeArrowheads="1"/>
          </p:cNvPicPr>
          <p:nvPr/>
        </p:nvPicPr>
        <p:blipFill>
          <a:blip r:embed="rId3" cstate="print"/>
          <a:srcRect t="10186" r="7675" b="10501"/>
          <a:stretch>
            <a:fillRect/>
          </a:stretch>
        </p:blipFill>
        <p:spPr bwMode="auto">
          <a:xfrm>
            <a:off x="6372200" y="3258486"/>
            <a:ext cx="25557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6" y="-1571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403648" y="-1571"/>
            <a:ext cx="7524328" cy="1198323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361950" algn="ctr"/>
            <a:r>
              <a:rPr lang="ru-RU" altLang="zh-CN" sz="2800" b="1" dirty="0" smtClean="0">
                <a:latin typeface="Comic Sans MS" pitchFamily="66" charset="0"/>
              </a:rPr>
              <a:t>В помещении, где курят, загрязнённость воздуха может увеличиться в 6 раз.    </a:t>
            </a:r>
          </a:p>
          <a:p>
            <a:pPr marL="1588" indent="361950" algn="ctr"/>
            <a:r>
              <a:rPr lang="ru-RU" altLang="zh-CN" sz="2800" b="1" dirty="0" smtClean="0">
                <a:latin typeface="Comic Sans MS" pitchFamily="66" charset="0"/>
              </a:rPr>
              <a:t> Люди, работающие в пропитанном сигаретным дымом учреждении, как бы выкуривают до 20 сигарет ежедневно</a:t>
            </a:r>
            <a:endParaRPr lang="ru-RU" sz="2800" b="1" dirty="0" smtClean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8" y="2438110"/>
            <a:ext cx="4446455" cy="379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34711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64704"/>
            <a:ext cx="9144000" cy="1412751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Comic Sans MS" panose="030F0702030302020204" pitchFamily="66" charset="0"/>
              </a:rPr>
              <a:t>Лашкевич Н. У нас не курят / Н. Лашкевич // Российская Федерация сегодня. – 2013. - №2. – </a:t>
            </a:r>
            <a:r>
              <a:rPr lang="ru-RU" sz="2400" b="1" dirty="0" smtClean="0">
                <a:latin typeface="Comic Sans MS" panose="030F0702030302020204" pitchFamily="66" charset="0"/>
              </a:rPr>
              <a:t>С.58-60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-1720" y="2170844"/>
            <a:ext cx="6228705" cy="449851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В статье, рассмотрено о запрете курения на лестничных площадках, в лифтах и вестибюлях многоквартирных домов. Кроме того, табачные компании отныне не смогут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оказывать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спонсорскую помощь фестивалям и конкурсам, проводить любые мероприятия, привлекающие внимание к курению. Запрещается продавать сигареты ближе ста метров от учебного заведения, </a:t>
            </a:r>
            <a:endParaRPr lang="ru-RU" sz="2400" b="1" dirty="0" smtClean="0"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а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также в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киосках</a:t>
            </a:r>
            <a:endParaRPr lang="ru-RU" sz="2400" b="1" dirty="0"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400" b="1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194" name="Picture 2" descr="C:\Users\trufanova_in\Desktop\Труфанова скан\1 - 0008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4" b="7745"/>
          <a:stretch/>
        </p:blipFill>
        <p:spPr bwMode="auto">
          <a:xfrm>
            <a:off x="6293351" y="1916832"/>
            <a:ext cx="263462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8960"/>
            <a:ext cx="259909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403648" y="0"/>
            <a:ext cx="7524328" cy="1054100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71200"/>
      </p:ext>
    </p:extLst>
  </p:cSld>
  <p:clrMapOvr>
    <a:masterClrMapping/>
  </p:clrMapOvr>
  <p:transition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algn="ctr">
              <a:spcBef>
                <a:spcPts val="0"/>
              </a:spcBef>
            </a:pPr>
            <a:r>
              <a:rPr lang="ru-RU" altLang="zh-CN" sz="2800" b="1" dirty="0" smtClean="0">
                <a:latin typeface="Comic Sans MS" pitchFamily="66" charset="0"/>
              </a:rPr>
              <a:t>Риск сердечных приступов и смерти на </a:t>
            </a:r>
            <a:r>
              <a:rPr lang="ru-RU" altLang="zh-CN" sz="2400" b="1" dirty="0" smtClean="0">
                <a:latin typeface="Comic Sans MS" pitchFamily="66" charset="0"/>
              </a:rPr>
              <a:t>91% </a:t>
            </a:r>
            <a:r>
              <a:rPr lang="ru-RU" altLang="zh-CN" sz="2800" b="1" dirty="0" smtClean="0">
                <a:latin typeface="Comic Sans MS" pitchFamily="66" charset="0"/>
              </a:rPr>
              <a:t>выше для тех, кто регулярно находится среди курящих, и на </a:t>
            </a:r>
            <a:r>
              <a:rPr lang="ru-RU" altLang="zh-CN" sz="2400" b="1" dirty="0" smtClean="0">
                <a:latin typeface="Comic Sans MS" pitchFamily="66" charset="0"/>
              </a:rPr>
              <a:t>58% </a:t>
            </a:r>
            <a:r>
              <a:rPr lang="ru-RU" altLang="zh-CN" sz="2800" b="1" dirty="0" smtClean="0">
                <a:latin typeface="Comic Sans MS" pitchFamily="66" charset="0"/>
              </a:rPr>
              <a:t>для тех, кто время от времени проводит время среди курящих.</a:t>
            </a:r>
          </a:p>
          <a:p>
            <a:pPr marL="87313" algn="ctr">
              <a:spcBef>
                <a:spcPts val="0"/>
              </a:spcBef>
            </a:pPr>
            <a:r>
              <a:rPr lang="ru-RU" altLang="zh-CN" sz="2800" b="1" dirty="0" smtClean="0">
                <a:latin typeface="Comic Sans MS" pitchFamily="66" charset="0"/>
              </a:rPr>
              <a:t>Уровень смертности от сердечных заболеваний в семье, где курит один из супругов, </a:t>
            </a:r>
            <a:r>
              <a:rPr lang="ru-RU" altLang="zh-CN" sz="2800" b="1" dirty="0" smtClean="0">
                <a:latin typeface="Comic Sans MS" pitchFamily="66" charset="0"/>
              </a:rPr>
              <a:t>на </a:t>
            </a:r>
            <a:r>
              <a:rPr lang="ru-RU" altLang="zh-CN" sz="2400" b="1" dirty="0" smtClean="0">
                <a:latin typeface="Comic Sans MS" pitchFamily="66" charset="0"/>
              </a:rPr>
              <a:t>20% </a:t>
            </a:r>
            <a:r>
              <a:rPr lang="ru-RU" altLang="zh-CN" sz="2800" b="1" dirty="0" smtClean="0">
                <a:latin typeface="Comic Sans MS" pitchFamily="66" charset="0"/>
              </a:rPr>
              <a:t>выше</a:t>
            </a:r>
          </a:p>
        </p:txBody>
      </p:sp>
      <p:pic>
        <p:nvPicPr>
          <p:cNvPr id="39938" name="Picture 2" descr="https://im0-tub-ru.yandex.net/i?id=fc1f45865004916d30256894e309adce&amp;n=33&amp;h=215&amp;w=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34" y="2780928"/>
            <a:ext cx="396044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https://im0-tub-ru.yandex.net/i?id=c9417dc4822c8f4d598ecdb51fcae827&amp;n=33&amp;h=215&amp;w=3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51964" y="2780928"/>
            <a:ext cx="47125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64704"/>
            <a:ext cx="9468544" cy="1291116"/>
          </a:xfrm>
        </p:spPr>
        <p:txBody>
          <a:bodyPr>
            <a:normAutofit/>
          </a:bodyPr>
          <a:lstStyle/>
          <a:p>
            <a:pPr algn="l"/>
            <a:r>
              <a:rPr lang="ru-RU" sz="2300" b="1" dirty="0">
                <a:latin typeface="Comic Sans MS" panose="030F0702030302020204" pitchFamily="66" charset="0"/>
              </a:rPr>
              <a:t>Казанцева А. Курить станет ещё сложнее / А. Казанцева // Здоровье. – 2014. - №12. – </a:t>
            </a:r>
            <a:r>
              <a:rPr lang="ru-RU" sz="2300" b="1" dirty="0" smtClean="0">
                <a:latin typeface="Comic Sans MS" panose="030F0702030302020204" pitchFamily="66" charset="0"/>
              </a:rPr>
              <a:t>С.64-65</a:t>
            </a:r>
            <a:endParaRPr lang="ru-RU" sz="23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-44921" y="2406793"/>
            <a:ext cx="5969417" cy="417646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В 2008 году Россия присоединилась к Рамочной конвенции ВОЗ по борьбе против табака. Теперь в стране запрещено курить и в кафе, и в университетах, и в гостиницах и в подъездах жилых домов. Исчезли курилки в аэропортах, офисах, поездах дальнего следования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Эти меры поспособствовали </a:t>
            </a:r>
            <a:endParaRPr lang="ru-RU" sz="2400" b="1" dirty="0" smtClean="0"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тому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, что многие люди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вовсе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отказались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от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курения </a:t>
            </a:r>
            <a:endParaRPr lang="ru-RU" sz="2400" b="1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0242" name="Picture 2" descr="C:\Users\trufanova_in\Desktop\Труфанова скан\1 - 0010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" b="5925"/>
          <a:stretch/>
        </p:blipFill>
        <p:spPr bwMode="auto">
          <a:xfrm>
            <a:off x="6270956" y="1700808"/>
            <a:ext cx="266898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52936"/>
            <a:ext cx="2736304" cy="372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331640" y="0"/>
            <a:ext cx="7524328" cy="1054100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37290"/>
      </p:ext>
    </p:extLst>
  </p:cSld>
  <p:clrMapOvr>
    <a:masterClrMapping/>
  </p:clrMapOvr>
  <p:transition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3647"/>
            <a:ext cx="9144000" cy="6250706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Основные принципы</a:t>
            </a:r>
            <a:br>
              <a:rPr lang="ru-RU" sz="8000" b="1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8000" b="1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борьбы с курением</a:t>
            </a:r>
            <a:endParaRPr lang="ru-RU" sz="8000" b="1" dirty="0">
              <a:solidFill>
                <a:srgbClr val="00206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94803"/>
      </p:ext>
    </p:extLst>
  </p:cSld>
  <p:clrMapOvr>
    <a:masterClrMapping/>
  </p:clrMapOvr>
  <p:transition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4664" y="39495"/>
            <a:ext cx="72346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 ограничить курение?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53" y="808936"/>
            <a:ext cx="658347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Не держать пачку сигарет под </a:t>
            </a:r>
            <a:r>
              <a:rPr lang="ru-RU" sz="2800" b="1" dirty="0" smtClean="0">
                <a:latin typeface="Comic Sans MS" panose="030F0702030302020204" pitchFamily="66" charset="0"/>
              </a:rPr>
              <a:t>рукой;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«Пренебрегать</a:t>
            </a:r>
            <a:r>
              <a:rPr lang="ru-RU" sz="2800" b="1" dirty="0" smtClean="0">
                <a:latin typeface="Comic Sans MS" panose="030F0702030302020204" pitchFamily="66" charset="0"/>
              </a:rPr>
              <a:t>» сигаретой- </a:t>
            </a:r>
            <a:r>
              <a:rPr lang="ru-RU" sz="2800" b="1" dirty="0">
                <a:latin typeface="Comic Sans MS" panose="030F0702030302020204" pitchFamily="66" charset="0"/>
              </a:rPr>
              <a:t>не торопиться </a:t>
            </a:r>
            <a:r>
              <a:rPr lang="ru-RU" sz="2800" b="1" dirty="0" smtClean="0">
                <a:latin typeface="Comic Sans MS" panose="030F0702030302020204" pitchFamily="66" charset="0"/>
              </a:rPr>
              <a:t>закурить;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Курить только в специально отведённом для этого </a:t>
            </a:r>
            <a:r>
              <a:rPr lang="ru-RU" sz="2800" b="1" dirty="0" smtClean="0">
                <a:latin typeface="Comic Sans MS" panose="030F0702030302020204" pitchFamily="66" charset="0"/>
              </a:rPr>
              <a:t>месте;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Во время курения не заниматься никакими  другими  </a:t>
            </a:r>
            <a:r>
              <a:rPr lang="ru-RU" sz="2800" b="1" dirty="0" smtClean="0">
                <a:latin typeface="Comic Sans MS" panose="030F0702030302020204" pitchFamily="66" charset="0"/>
              </a:rPr>
              <a:t>делами;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Соблюдать запрет на курение в определённые </a:t>
            </a:r>
            <a:r>
              <a:rPr lang="ru-RU" sz="2800" b="1" dirty="0" smtClean="0">
                <a:latin typeface="Comic Sans MS" panose="030F0702030302020204" pitchFamily="66" charset="0"/>
              </a:rPr>
              <a:t>часы;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Comic Sans MS" panose="030F0702030302020204" pitchFamily="66" charset="0"/>
              </a:rPr>
              <a:t>Выкурив сигарету, незамедлительно устранять все следы </a:t>
            </a:r>
            <a:r>
              <a:rPr lang="ru-RU" sz="2800" b="1" dirty="0" smtClean="0">
                <a:latin typeface="Comic Sans MS" panose="030F0702030302020204" pitchFamily="66" charset="0"/>
              </a:rPr>
              <a:t>курения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96" y="1124744"/>
            <a:ext cx="2719391" cy="253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96" y="4005063"/>
            <a:ext cx="2719391" cy="2617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008632"/>
      </p:ext>
    </p:extLst>
  </p:cSld>
  <p:clrMapOvr>
    <a:masterClrMapping/>
  </p:clrMapOvr>
  <p:transition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8419" y="0"/>
            <a:ext cx="5787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 бросить курить: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78943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Comic Sans MS" panose="030F0702030302020204" pitchFamily="66" charset="0"/>
              </a:rPr>
              <a:t>Не </a:t>
            </a:r>
            <a:r>
              <a:rPr lang="ru-RU" sz="2400" b="1" dirty="0">
                <a:latin typeface="Comic Sans MS" panose="030F0702030302020204" pitchFamily="66" charset="0"/>
              </a:rPr>
              <a:t>покупайте сигареты в большом </a:t>
            </a:r>
            <a:r>
              <a:rPr lang="ru-RU" sz="2400" b="1" dirty="0" smtClean="0">
                <a:latin typeface="Comic Sans MS" panose="030F0702030302020204" pitchFamily="66" charset="0"/>
              </a:rPr>
              <a:t>количестве 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Comic Sans MS" panose="030F0702030302020204" pitchFamily="66" charset="0"/>
              </a:rPr>
              <a:t>Не </a:t>
            </a:r>
            <a:r>
              <a:rPr lang="ru-RU" sz="2400" b="1" dirty="0">
                <a:latin typeface="Comic Sans MS" panose="030F0702030302020204" pitchFamily="66" charset="0"/>
              </a:rPr>
              <a:t>докуривайте сигарету до конца, оставляйте последнюю треть, ведь самые вредные компоненты табачного дыма находятся именно в </a:t>
            </a:r>
            <a:r>
              <a:rPr lang="ru-RU" sz="2400" b="1" dirty="0" smtClean="0">
                <a:latin typeface="Comic Sans MS" panose="030F0702030302020204" pitchFamily="66" charset="0"/>
              </a:rPr>
              <a:t>ней 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Comic Sans MS" panose="030F0702030302020204" pitchFamily="66" charset="0"/>
              </a:rPr>
              <a:t>Старайтесь </a:t>
            </a:r>
            <a:r>
              <a:rPr lang="ru-RU" sz="2400" b="1" dirty="0">
                <a:latin typeface="Comic Sans MS" panose="030F0702030302020204" pitchFamily="66" charset="0"/>
              </a:rPr>
              <a:t>ежедневно сокращать количество выкуриваемых сигарет на 1–2 шт.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Comic Sans MS" panose="030F0702030302020204" pitchFamily="66" charset="0"/>
              </a:rPr>
              <a:t>Замените </a:t>
            </a:r>
            <a:r>
              <a:rPr lang="ru-RU" sz="2400" b="1" dirty="0">
                <a:latin typeface="Comic Sans MS" panose="030F0702030302020204" pitchFamily="66" charset="0"/>
              </a:rPr>
              <a:t>сигареты физическими упражнениями, </a:t>
            </a:r>
            <a:r>
              <a:rPr lang="ru-RU" sz="2400" b="1" dirty="0" smtClean="0">
                <a:latin typeface="Comic Sans MS" panose="030F0702030302020204" pitchFamily="66" charset="0"/>
              </a:rPr>
              <a:t>прогулкой 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Comic Sans MS" panose="030F0702030302020204" pitchFamily="66" charset="0"/>
              </a:rPr>
              <a:t>Не </a:t>
            </a:r>
            <a:r>
              <a:rPr lang="ru-RU" sz="2400" b="1" dirty="0">
                <a:latin typeface="Comic Sans MS" panose="030F0702030302020204" pitchFamily="66" charset="0"/>
              </a:rPr>
              <a:t>курите на пустой </a:t>
            </a:r>
            <a:r>
              <a:rPr lang="ru-RU" sz="2400" b="1" dirty="0" smtClean="0">
                <a:latin typeface="Comic Sans MS" panose="030F0702030302020204" pitchFamily="66" charset="0"/>
              </a:rPr>
              <a:t>желудок 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Comic Sans MS" panose="030F0702030302020204" pitchFamily="66" charset="0"/>
              </a:rPr>
              <a:t>Желание </a:t>
            </a:r>
            <a:r>
              <a:rPr lang="ru-RU" sz="2400" b="1" dirty="0">
                <a:latin typeface="Comic Sans MS" panose="030F0702030302020204" pitchFamily="66" charset="0"/>
              </a:rPr>
              <a:t>закурить приходит </a:t>
            </a:r>
            <a:r>
              <a:rPr lang="ru-RU" sz="2400" b="1" dirty="0" smtClean="0">
                <a:latin typeface="Comic Sans MS" panose="030F0702030302020204" pitchFamily="66" charset="0"/>
              </a:rPr>
              <a:t>волнообразно </a:t>
            </a:r>
            <a:r>
              <a:rPr lang="ru-RU" sz="2400" b="1" dirty="0">
                <a:latin typeface="Comic Sans MS" panose="030F0702030302020204" pitchFamily="66" charset="0"/>
              </a:rPr>
              <a:t>Постарайтесь пережить такой "приступ" без </a:t>
            </a:r>
            <a:r>
              <a:rPr lang="ru-RU" sz="2400" b="1" dirty="0" smtClean="0">
                <a:latin typeface="Comic Sans MS" panose="030F0702030302020204" pitchFamily="66" charset="0"/>
              </a:rPr>
              <a:t>сигареты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1" b="7005"/>
          <a:stretch/>
        </p:blipFill>
        <p:spPr bwMode="auto">
          <a:xfrm>
            <a:off x="539552" y="4933926"/>
            <a:ext cx="3744416" cy="183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8"/>
          <a:stretch/>
        </p:blipFill>
        <p:spPr bwMode="auto">
          <a:xfrm>
            <a:off x="4860032" y="4933926"/>
            <a:ext cx="3667125" cy="183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45733"/>
      </p:ext>
    </p:extLst>
  </p:cSld>
  <p:clrMapOvr>
    <a:masterClrMapping/>
  </p:clrMapOvr>
  <p:transition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9252520" cy="350202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mic Sans MS" panose="030F0702030302020204" pitchFamily="66" charset="0"/>
              </a:rPr>
              <a:t>Шамрей </a:t>
            </a:r>
            <a:r>
              <a:rPr lang="ru-RU" sz="2400" b="1" dirty="0">
                <a:latin typeface="Comic Sans MS" panose="030F0702030302020204" pitchFamily="66" charset="0"/>
              </a:rPr>
              <a:t>В.К. Табакокурение</a:t>
            </a:r>
            <a:r>
              <a:rPr lang="ru-RU" sz="2400" b="1" dirty="0" smtClean="0">
                <a:latin typeface="Comic Sans MS" panose="030F0702030302020204" pitchFamily="66" charset="0"/>
              </a:rPr>
              <a:t>: вред, способы </a:t>
            </a:r>
            <a:r>
              <a:rPr lang="ru-RU" sz="2400" b="1" dirty="0">
                <a:latin typeface="Comic Sans MS" panose="030F0702030302020204" pitchFamily="66" charset="0"/>
              </a:rPr>
              <a:t>отказа. [Электронный ресурс] / В.К. Шамрей, Б.В. Овчинников, И.Ф. Дьяконов, В.М. Зобнев. </a:t>
            </a:r>
            <a:r>
              <a:rPr lang="ru-RU" sz="2400" b="1" dirty="0" smtClean="0">
                <a:latin typeface="Comic Sans MS" panose="030F0702030302020204" pitchFamily="66" charset="0"/>
              </a:rPr>
              <a:t>— </a:t>
            </a:r>
            <a:r>
              <a:rPr lang="ru-RU" sz="2400" b="1" dirty="0">
                <a:latin typeface="Comic Sans MS" panose="030F0702030302020204" pitchFamily="66" charset="0"/>
              </a:rPr>
              <a:t>СПб. : СпецЛит, 2012</a:t>
            </a:r>
            <a:r>
              <a:rPr lang="ru-RU" sz="2400" b="1" dirty="0" smtClean="0">
                <a:latin typeface="Comic Sans MS" panose="030F0702030302020204" pitchFamily="66" charset="0"/>
              </a:rPr>
              <a:t>. — </a:t>
            </a:r>
            <a:r>
              <a:rPr lang="ru-RU" sz="2400" b="1" dirty="0">
                <a:latin typeface="Comic Sans MS" panose="030F0702030302020204" pitchFamily="66" charset="0"/>
              </a:rPr>
              <a:t>46 с. — </a:t>
            </a:r>
            <a:r>
              <a:rPr lang="ru-RU" sz="2400" b="1" dirty="0" smtClean="0">
                <a:latin typeface="Comic Sans MS" panose="030F0702030302020204" pitchFamily="66" charset="0"/>
              </a:rPr>
              <a:t>Режим </a:t>
            </a:r>
            <a:r>
              <a:rPr lang="ru-RU" sz="2400" b="1" dirty="0" smtClean="0">
                <a:latin typeface="Comic Sans MS" panose="030F0702030302020204" pitchFamily="66" charset="0"/>
              </a:rPr>
              <a:t>доступа: http</a:t>
            </a:r>
            <a:r>
              <a:rPr lang="ru-RU" sz="2400" b="1" dirty="0">
                <a:latin typeface="Comic Sans MS" panose="030F0702030302020204" pitchFamily="66" charset="0"/>
              </a:rPr>
              <a:t>://</a:t>
            </a:r>
            <a:r>
              <a:rPr lang="ru-RU" sz="2400" b="1" dirty="0" smtClean="0">
                <a:latin typeface="Comic Sans MS" panose="030F0702030302020204" pitchFamily="66" charset="0"/>
              </a:rPr>
              <a:t>e.lanbook.com/book/60173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-7026" y="3212976"/>
            <a:ext cx="5868144" cy="2736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Comic Sans MS" panose="030F0702030302020204" pitchFamily="66" charset="0"/>
              </a:rPr>
              <a:t>Приведены </a:t>
            </a:r>
            <a:r>
              <a:rPr lang="ru-RU" sz="2400" b="1" dirty="0">
                <a:latin typeface="Comic Sans MS" panose="030F0702030302020204" pitchFamily="66" charset="0"/>
              </a:rPr>
              <a:t>краткие шкалы для оценки тяжести зависимости от никотина. Представлена программа само- и взаимопомощи «Анонимные курильщики» и рекомендации для лиц, желающих бросить </a:t>
            </a:r>
            <a:r>
              <a:rPr lang="ru-RU" sz="2400" b="1" dirty="0" smtClean="0">
                <a:latin typeface="Comic Sans MS" panose="030F0702030302020204" pitchFamily="66" charset="0"/>
              </a:rPr>
              <a:t>курить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95" y="2780928"/>
            <a:ext cx="2664296" cy="377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9554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358363" y="-29554"/>
            <a:ext cx="7524328" cy="1154298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«Лань»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39932"/>
      </p:ext>
    </p:extLst>
  </p:cSld>
  <p:clrMapOvr>
    <a:masterClrMapping/>
  </p:clrMapOvr>
  <p:transition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 первые 5–7 дней нужно выполнять некоторые несложные рекомендации, чтобы отказ от курения протекал 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легче: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84995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Comic Sans MS" panose="030F0702030302020204" pitchFamily="66" charset="0"/>
              </a:rPr>
              <a:t>Пейте </a:t>
            </a:r>
            <a:r>
              <a:rPr lang="ru-RU" sz="2800" b="1" dirty="0">
                <a:latin typeface="Comic Sans MS" panose="030F0702030302020204" pitchFamily="66" charset="0"/>
              </a:rPr>
              <a:t>больше </a:t>
            </a:r>
            <a:r>
              <a:rPr lang="ru-RU" sz="2800" b="1" dirty="0" smtClean="0">
                <a:latin typeface="Comic Sans MS" panose="030F0702030302020204" pitchFamily="66" charset="0"/>
              </a:rPr>
              <a:t>жидкости; 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Comic Sans MS" panose="030F0702030302020204" pitchFamily="66" charset="0"/>
              </a:rPr>
              <a:t>Не </a:t>
            </a:r>
            <a:r>
              <a:rPr lang="ru-RU" sz="2800" b="1" dirty="0">
                <a:latin typeface="Comic Sans MS" panose="030F0702030302020204" pitchFamily="66" charset="0"/>
              </a:rPr>
              <a:t>пейте крепкий чай или кофе – это обостряет тягу к </a:t>
            </a:r>
            <a:r>
              <a:rPr lang="ru-RU" sz="2800" b="1" dirty="0" smtClean="0">
                <a:latin typeface="Comic Sans MS" panose="030F0702030302020204" pitchFamily="66" charset="0"/>
              </a:rPr>
              <a:t>сигарете; 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Comic Sans MS" panose="030F0702030302020204" pitchFamily="66" charset="0"/>
              </a:rPr>
              <a:t>Ешьте </a:t>
            </a:r>
            <a:r>
              <a:rPr lang="ru-RU" sz="2800" b="1" dirty="0">
                <a:latin typeface="Comic Sans MS" panose="030F0702030302020204" pitchFamily="66" charset="0"/>
              </a:rPr>
              <a:t>больше свежих овощей и </a:t>
            </a:r>
            <a:r>
              <a:rPr lang="ru-RU" sz="2800" b="1" dirty="0" smtClean="0">
                <a:latin typeface="Comic Sans MS" panose="030F0702030302020204" pitchFamily="66" charset="0"/>
              </a:rPr>
              <a:t>фруктов; 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Comic Sans MS" panose="030F0702030302020204" pitchFamily="66" charset="0"/>
              </a:rPr>
              <a:t>Ежедневно </a:t>
            </a:r>
            <a:r>
              <a:rPr lang="ru-RU" sz="2800" b="1" dirty="0">
                <a:latin typeface="Comic Sans MS" panose="030F0702030302020204" pitchFamily="66" charset="0"/>
              </a:rPr>
              <a:t>съедайте по ложке меда – он помогает печени очистить организм от вредных </a:t>
            </a:r>
            <a:r>
              <a:rPr lang="ru-RU" sz="2800" b="1" dirty="0" smtClean="0">
                <a:latin typeface="Comic Sans MS" panose="030F0702030302020204" pitchFamily="66" charset="0"/>
              </a:rPr>
              <a:t>веществ; 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Comic Sans MS" panose="030F0702030302020204" pitchFamily="66" charset="0"/>
              </a:rPr>
              <a:t>Ваша </a:t>
            </a:r>
            <a:r>
              <a:rPr lang="ru-RU" sz="2800" b="1" dirty="0">
                <a:latin typeface="Comic Sans MS" panose="030F0702030302020204" pitchFamily="66" charset="0"/>
              </a:rPr>
              <a:t>физическая активность должна быть </a:t>
            </a:r>
            <a:r>
              <a:rPr lang="ru-RU" sz="2800" b="1" dirty="0" smtClean="0">
                <a:latin typeface="Comic Sans MS" panose="030F0702030302020204" pitchFamily="66" charset="0"/>
              </a:rPr>
              <a:t>высокой; </a:t>
            </a:r>
            <a:endParaRPr lang="ru-RU" sz="2800" b="1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Comic Sans MS" panose="030F0702030302020204" pitchFamily="66" charset="0"/>
              </a:rPr>
              <a:t>Ежедневно </a:t>
            </a:r>
            <a:r>
              <a:rPr lang="ru-RU" sz="2800" b="1" dirty="0">
                <a:latin typeface="Comic Sans MS" panose="030F0702030302020204" pitchFamily="66" charset="0"/>
              </a:rPr>
              <a:t>принимайте </a:t>
            </a:r>
            <a:r>
              <a:rPr lang="ru-RU" sz="2800" b="1" dirty="0" smtClean="0">
                <a:latin typeface="Comic Sans MS" panose="030F0702030302020204" pitchFamily="66" charset="0"/>
              </a:rPr>
              <a:t>душ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41168"/>
            <a:ext cx="2376264" cy="174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50433"/>
      </p:ext>
    </p:extLst>
  </p:cSld>
  <p:clrMapOvr>
    <a:masterClrMapping/>
  </p:clrMapOvr>
  <p:transition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Из истории табакокурения</a:t>
            </a:r>
          </a:p>
        </p:txBody>
      </p:sp>
    </p:spTree>
  </p:cSld>
  <p:clrMapOvr>
    <a:masterClrMapping/>
  </p:clrMapOvr>
  <p:transition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57" y="0"/>
            <a:ext cx="91277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Ведите здоровый образ </a:t>
            </a:r>
            <a:r>
              <a:rPr lang="ru-RU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жизни, </a:t>
            </a:r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способствующий сохранению, укреплению и восстановлению здоровья </a:t>
            </a:r>
            <a:r>
              <a:rPr lang="ru-RU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человека </a:t>
            </a:r>
            <a:endParaRPr lang="ru-RU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2464" r="1365" b="2724"/>
          <a:stretch/>
        </p:blipFill>
        <p:spPr bwMode="auto">
          <a:xfrm>
            <a:off x="251520" y="2924943"/>
            <a:ext cx="3600400" cy="242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67240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4581128"/>
            <a:ext cx="3096344" cy="206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73957"/>
      </p:ext>
    </p:extLst>
  </p:cSld>
  <p:clrMapOvr>
    <a:masterClrMapping/>
  </p:clrMapOvr>
  <p:transition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4900" y="764704"/>
            <a:ext cx="9144000" cy="266429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Comic Sans MS" panose="030F0702030302020204" pitchFamily="66" charset="0"/>
              </a:rPr>
              <a:t>РФ. Законы. Об охране здоровья граждан от воздействия окружающего табачного дыма и последствий потребления табака : федеральный закон от 23 февраля 2013 г. № 15-ФЗ // </a:t>
            </a:r>
            <a:r>
              <a:rPr lang="ru-RU" sz="2400" b="1" dirty="0" smtClean="0">
                <a:latin typeface="Comic Sans MS" panose="030F0702030302020204" pitchFamily="66" charset="0"/>
              </a:rPr>
              <a:t>Собрание </a:t>
            </a:r>
            <a:r>
              <a:rPr lang="ru-RU" sz="2400" b="1" dirty="0">
                <a:latin typeface="Comic Sans MS" panose="030F0702030302020204" pitchFamily="66" charset="0"/>
              </a:rPr>
              <a:t>законодательства РФ. - 2013</a:t>
            </a:r>
            <a:r>
              <a:rPr lang="ru-RU" sz="2400" b="1" dirty="0" smtClean="0">
                <a:latin typeface="Comic Sans MS" panose="030F0702030302020204" pitchFamily="66" charset="0"/>
              </a:rPr>
              <a:t>. - № </a:t>
            </a:r>
            <a:r>
              <a:rPr lang="ru-RU" sz="2400" b="1" dirty="0">
                <a:latin typeface="Comic Sans MS" panose="030F0702030302020204" pitchFamily="66" charset="0"/>
              </a:rPr>
              <a:t>8. - Ст. </a:t>
            </a:r>
            <a:r>
              <a:rPr lang="ru-RU" sz="2400" b="1" dirty="0" smtClean="0">
                <a:latin typeface="Comic Sans MS" panose="030F0702030302020204" pitchFamily="66" charset="0"/>
              </a:rPr>
              <a:t>721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-10050" y="3068960"/>
            <a:ext cx="6012160" cy="35004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omic Sans MS" panose="030F0702030302020204" pitchFamily="66" charset="0"/>
              </a:rPr>
              <a:t>Настоящий Федеральный закон в соответствии с Рамочной конвенцией Всемирной организации здравоохранения по борьбе против табака регулирует отношения, возникающие в сфере охраны здоровья граждан от воздействия окружающего табачного дыма и последствий потребления </a:t>
            </a:r>
            <a:r>
              <a:rPr lang="ru-RU" sz="2400" b="1" dirty="0" smtClean="0">
                <a:latin typeface="Comic Sans MS" panose="030F0702030302020204" pitchFamily="66" charset="0"/>
              </a:rPr>
              <a:t>табака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400" b="1" dirty="0">
              <a:latin typeface="Comic Sans MS" panose="030F0702030302020204" pitchFamily="66" charset="0"/>
            </a:endParaRPr>
          </a:p>
          <a:p>
            <a:pPr algn="just">
              <a:lnSpc>
                <a:spcPct val="110000"/>
              </a:lnSpc>
            </a:pP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trufanova_in\Desktop\Труфанова скан\1 - 000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 b="16543"/>
          <a:stretch/>
        </p:blipFill>
        <p:spPr bwMode="auto">
          <a:xfrm>
            <a:off x="6804248" y="2652145"/>
            <a:ext cx="2168649" cy="316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89871"/>
            <a:ext cx="2079774" cy="286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7" y="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331640" y="72008"/>
            <a:ext cx="7524328" cy="1196752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30249"/>
      </p:ext>
    </p:extLst>
  </p:cSld>
  <p:clrMapOvr>
    <a:masterClrMapping/>
  </p:clrMapOvr>
  <p:transition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836" y="0"/>
            <a:ext cx="580897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«Курение </a:t>
            </a:r>
            <a:r>
              <a:rPr lang="ru-RU" sz="2800" b="1" dirty="0" smtClean="0">
                <a:latin typeface="Comic Sans MS" pitchFamily="66" charset="0"/>
              </a:rPr>
              <a:t>– медленное самоубийство</a:t>
            </a:r>
            <a:r>
              <a:rPr lang="ru-RU" sz="2800" b="1" dirty="0" smtClean="0">
                <a:latin typeface="Comic Sans MS" pitchFamily="66" charset="0"/>
              </a:rPr>
              <a:t>».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    Скажи себе : «Нет!»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Прекращать дурные привычки надо сразу. </a:t>
            </a:r>
            <a:r>
              <a:rPr lang="ru-RU" sz="2800" b="1" dirty="0" smtClean="0">
                <a:latin typeface="Comic Sans MS" pitchFamily="66" charset="0"/>
              </a:rPr>
              <a:t>Занятия </a:t>
            </a:r>
            <a:r>
              <a:rPr lang="ru-RU" sz="2800" b="1" dirty="0" smtClean="0">
                <a:latin typeface="Comic Sans MS" pitchFamily="66" charset="0"/>
              </a:rPr>
              <a:t>спортом укрепляют волю, делают человека бодрым, здоровым, отвлекают его от вредных </a:t>
            </a:r>
            <a:r>
              <a:rPr lang="ru-RU" sz="2800" b="1" dirty="0" smtClean="0">
                <a:latin typeface="Comic Sans MS" pitchFamily="66" charset="0"/>
              </a:rPr>
              <a:t>наклонностей. Человек </a:t>
            </a:r>
            <a:r>
              <a:rPr lang="ru-RU" sz="2800" b="1" dirty="0" smtClean="0">
                <a:latin typeface="Comic Sans MS" pitchFamily="66" charset="0"/>
              </a:rPr>
              <a:t>с сильной волей никогда не начнет </a:t>
            </a:r>
            <a:r>
              <a:rPr lang="ru-RU" sz="2800" b="1" dirty="0" smtClean="0">
                <a:latin typeface="Comic Sans MS" pitchFamily="66" charset="0"/>
              </a:rPr>
              <a:t>курить! От </a:t>
            </a:r>
            <a:r>
              <a:rPr lang="ru-RU" sz="2800" b="1" dirty="0" smtClean="0">
                <a:latin typeface="Comic Sans MS" pitchFamily="66" charset="0"/>
              </a:rPr>
              <a:t>причин, связанных </a:t>
            </a:r>
            <a:r>
              <a:rPr lang="ru-RU" sz="2800" b="1" dirty="0" smtClean="0">
                <a:latin typeface="Comic Sans MS" pitchFamily="66" charset="0"/>
              </a:rPr>
              <a:t>с употреблением табака, умирает </a:t>
            </a:r>
            <a:r>
              <a:rPr lang="ru-RU" sz="2800" b="1" dirty="0" smtClean="0">
                <a:latin typeface="Comic Sans MS" pitchFamily="66" charset="0"/>
              </a:rPr>
              <a:t>каждый </a:t>
            </a:r>
            <a:r>
              <a:rPr lang="ru-RU" sz="2800" b="1" dirty="0" smtClean="0">
                <a:latin typeface="Comic Sans MS" pitchFamily="66" charset="0"/>
              </a:rPr>
              <a:t>пятый. Вдумайтесь </a:t>
            </a:r>
            <a:r>
              <a:rPr lang="ru-RU" sz="2800" b="1" dirty="0" smtClean="0">
                <a:latin typeface="Comic Sans MS" pitchFamily="66" charset="0"/>
              </a:rPr>
              <a:t>в эти цифры и факты. </a:t>
            </a:r>
            <a:endParaRPr lang="ru-RU" sz="2800" b="1" dirty="0" smtClean="0"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Здоровье </a:t>
            </a:r>
            <a:r>
              <a:rPr lang="ru-RU" sz="2800" b="1" dirty="0" smtClean="0">
                <a:latin typeface="Comic Sans MS" pitchFamily="66" charset="0"/>
              </a:rPr>
              <a:t>не </a:t>
            </a:r>
            <a:r>
              <a:rPr lang="ru-RU" sz="2800" b="1" dirty="0" smtClean="0">
                <a:latin typeface="Comic Sans MS" pitchFamily="66" charset="0"/>
              </a:rPr>
              <a:t>купишь</a:t>
            </a:r>
            <a:endParaRPr lang="ru-RU" sz="2200" dirty="0" smtClean="0">
              <a:latin typeface="Comic Sans MS" pitchFamily="66" charset="0"/>
            </a:endParaRPr>
          </a:p>
        </p:txBody>
      </p:sp>
      <p:pic>
        <p:nvPicPr>
          <p:cNvPr id="49156" name="Picture 4" descr="https://im0-tub-ru.yandex.net/i?id=0dbc2f51869703ef8e761d11966521ab&amp;n=33&amp;h=215&amp;w=3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6672"/>
            <a:ext cx="309184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8" name="AutoShape 6" descr="https://www.yuga.ru/media/b9/ce/smoking_21__xlvugd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9160" name="AutoShape 8" descr="https://www.yuga.ru/media/b9/ce/smoking_21__xlvugd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9162" name="Picture 10" descr="http://zabat.asgen.ddns.net/yulbuviho/%25D0%25BF%25D1%2580%25D0%25B8%25D0%25B7%25D1%258B%25D0%25B2%25D0%25B0%2B%25D0%25B1%25D1%2580%25D0%25BE%25D1%2581%25D0%25B8%25D1%2582%25D1%258C%2B%25D0%25BA%25D1%2583%25D1%2580%25D0%25B8%25D1%2582%25D1%258C-104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662539"/>
            <a:ext cx="3091844" cy="279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Comic Sans MS" pitchFamily="66" charset="0"/>
                <a:ea typeface="+mn-ea"/>
                <a:cs typeface="+mn-cs"/>
              </a:rPr>
              <a:t>Спорт – лекарство от вредных привычек</a:t>
            </a:r>
            <a:endParaRPr lang="ru-RU" b="1" dirty="0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26" name="Picture 2" descr="D:\Мои документы\Строева О. М\спорт\картинки\8-8496ef62a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772816"/>
            <a:ext cx="5364088" cy="45091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3" name="Picture 2" descr="D:\Мои документы\Строева О. М\продукты питания\sport01_news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4283968" cy="475252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Click="0" advTm="1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864" y="2420888"/>
            <a:ext cx="4078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977" y="2373"/>
            <a:ext cx="775404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Курение  убивает!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88" y="5589240"/>
            <a:ext cx="90236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Никогда  не  курите!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64" y="1241852"/>
            <a:ext cx="4558872" cy="437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5663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Табак – это однолетнее растение семейства паслёновых, в листьях которого содержится никотин</a:t>
            </a:r>
            <a:r>
              <a:rPr lang="ru-RU" sz="2800" b="1" dirty="0" smtClean="0">
                <a:latin typeface="Comic Sans MS" panose="030F0702030302020204" pitchFamily="66" charset="0"/>
              </a:rPr>
              <a:t>. Растение получило название от имени провинции Тобаго острова Гаити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4" y="1916832"/>
            <a:ext cx="7219632" cy="468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16477"/>
      </p:ext>
    </p:extLst>
  </p:cSld>
  <p:clrMapOvr>
    <a:masterClrMapping/>
  </p:clrMapOvr>
  <p:transition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Родиной табака считается Южная Америка. 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 диком виде в настоящее время табак произрастает в Южной Америке и Австралии. Индейцы Майя курили табак уже в </a:t>
            </a:r>
            <a:r>
              <a:rPr lang="en-US" sz="2800" b="1" dirty="0" smtClean="0">
                <a:latin typeface="Comic Sans MS" pitchFamily="66" charset="0"/>
              </a:rPr>
              <a:t>I </a:t>
            </a:r>
            <a:r>
              <a:rPr lang="ru-RU" sz="2800" b="1" dirty="0" smtClean="0">
                <a:latin typeface="Comic Sans MS" pitchFamily="66" charset="0"/>
              </a:rPr>
              <a:t>веке до н.э. Это было туземной церемонией, религиозным обрядом и медицинской процедурой</a:t>
            </a:r>
          </a:p>
          <a:p>
            <a:pPr algn="ctr">
              <a:spcBef>
                <a:spcPct val="50000"/>
              </a:spcBef>
            </a:pPr>
            <a:endParaRPr lang="ru-RU" sz="3200" dirty="0" smtClean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074"/>
          <a:stretch/>
        </p:blipFill>
        <p:spPr bwMode="auto">
          <a:xfrm>
            <a:off x="4417621" y="2996952"/>
            <a:ext cx="4560124" cy="362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4" y="2996952"/>
            <a:ext cx="3998916" cy="362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2636912"/>
            <a:ext cx="5076056" cy="3571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В работе обобщены и проанализированы результаты более чем 100 крупномасштабных научных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исследований. Представлены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данные о распространенности курения и влиянии различных компонентов табака и табачного дыма на функционирование отдельных органов и </a:t>
            </a:r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систем </a:t>
            </a:r>
            <a:endParaRPr lang="ru-RU" sz="2400" b="1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026" name="Picture 2" descr="C:\Users\trufanova_in\Desktop\Труфанова скан\1 - 000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9" b="33378"/>
          <a:stretch/>
        </p:blipFill>
        <p:spPr bwMode="auto">
          <a:xfrm>
            <a:off x="5724128" y="2194522"/>
            <a:ext cx="2952328" cy="452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9" y="-10037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97"/>
            <a:ext cx="7745007" cy="110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2" y="9342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Р6</a:t>
            </a:r>
          </a:p>
          <a:p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Р15</a:t>
            </a:r>
          </a:p>
          <a:p>
            <a:r>
              <a:rPr lang="ru-RU" sz="2400" b="1" dirty="0" smtClean="0">
                <a:latin typeface="Comic Sans MS" panose="030F0702030302020204" pitchFamily="66" charset="0"/>
                <a:ea typeface="+mj-ea"/>
                <a:cs typeface="+mj-cs"/>
              </a:rPr>
              <a:t>Радбиль </a:t>
            </a:r>
            <a:r>
              <a:rPr lang="ru-RU" sz="2400" b="1" dirty="0">
                <a:latin typeface="Comic Sans MS" panose="030F0702030302020204" pitchFamily="66" charset="0"/>
                <a:ea typeface="+mj-ea"/>
                <a:cs typeface="+mj-cs"/>
              </a:rPr>
              <a:t>О.С. Курение / О.С. Радбиль, Ю.М. Комаров. - М. : Медицина, 1988. - 160 с.</a:t>
            </a:r>
          </a:p>
        </p:txBody>
      </p:sp>
    </p:spTree>
    <p:extLst>
      <p:ext uri="{BB962C8B-B14F-4D97-AF65-F5344CB8AC3E}">
        <p14:creationId xmlns:p14="http://schemas.microsoft.com/office/powerpoint/2010/main" val="1026558700"/>
      </p:ext>
    </p:extLst>
  </p:cSld>
  <p:clrMapOvr>
    <a:masterClrMapping/>
  </p:clrMapOvr>
  <p:transition advClick="0" advTm="12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2667</Words>
  <Application>Microsoft Office PowerPoint</Application>
  <PresentationFormat>Экран (4:3)</PresentationFormat>
  <Paragraphs>232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Презентация PowerPoint</vt:lpstr>
      <vt:lpstr>31 мая – Всемирный день без табака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Колесова Н.С. Право на охрану здоровья (социально-правовое исследование) [Электронный ресурс] : монография / Н.С. Колесова. — М.: Норма: НИЦ ИНФРА-М, 2015. — 144 с.: Режим доступа: http://znanium.com/catalog.php?bookinfo=488605 </vt:lpstr>
      <vt:lpstr>Презентация PowerPoint</vt:lpstr>
      <vt:lpstr>Презентация PowerPoint</vt:lpstr>
      <vt:lpstr>Зайцев В. Дымовая завеса / В. Зайцев // Вокруг света. – 2015. - №12. – С.28-29</vt:lpstr>
      <vt:lpstr>Почему курят взрослые люди? </vt:lpstr>
      <vt:lpstr>Кривобокова В.А. Табакокурение в студенческой среде: исследование и профилактика в курсе «Безопасность жизнедеятельности» / В.А. Кривобокова,  Е.А. Тебенькова // Безопасность жизнедеятельности. – 2015. - №4. – С.48-50</vt:lpstr>
      <vt:lpstr>Почему курят подростки?</vt:lpstr>
      <vt:lpstr>Дымовой дурман // Пока не поздно. – 2016. - №36 (21-31 декабря). – С. 2</vt:lpstr>
      <vt:lpstr>Презентация PowerPoint</vt:lpstr>
      <vt:lpstr>Сизанов А.Н. Модульный курс профилактики курения. Школа без табака: 5–11 классы. [Электронный ресурс] / А.Н. Сизанов, В.А. Хриптович. — М. : ВАКО, 2008. — 272 с. — Режим доступа:http://e.lanbook.com/book/4721</vt:lpstr>
      <vt:lpstr>Профилактика табакокурения у детей и подростков // Пока не поздно. -  2016. - №2 (11-20 января). – С.2</vt:lpstr>
      <vt:lpstr>Презентация PowerPoint</vt:lpstr>
      <vt:lpstr>Презентация PowerPoint</vt:lpstr>
      <vt:lpstr>Презентация PowerPoint</vt:lpstr>
      <vt:lpstr>Презентация PowerPoint</vt:lpstr>
      <vt:lpstr>Соболева Т. Рабы трубочки со светодиодом /  Т. Соболева // Белгородская правда. – 2016. - №113  (6 октября). – С.8-9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Гусев Н. Куришь? Здоровье погубишь / Н. Гусев, Ю. Докучаева // Университетский меридиан. – 2012. –  №4. – С.22-23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Р4 К14 Казьмин В.Д. Курение, мы и  наше  потомство / В.Д. Казьмин. – М. : Сов. Россия, 1989. – 64 с.</vt:lpstr>
      <vt:lpstr>Презентация PowerPoint</vt:lpstr>
      <vt:lpstr>Р14 С24 Свищёва Т.Я. Полюбил табак - впереди рак. Как бросить курить / Т.Я. Свищёва. - СПб. : ДИЛЯ, 2004. - 368 с. </vt:lpstr>
      <vt:lpstr>Презентация PowerPoint</vt:lpstr>
      <vt:lpstr>РФ. Минздрав. Об утверждении требований к знаку о запрете курения и к порядку его размещения : приказ Минздрава России от 12 мая 2014 г. N 214н (с приложением) // Новые законы и нормативные акты : приложение к "Российской газете". –  2014. - N 36. – С. 115-117</vt:lpstr>
      <vt:lpstr>Пассивное курение</vt:lpstr>
      <vt:lpstr>Презентация PowerPoint</vt:lpstr>
      <vt:lpstr>Презентация PowerPoint</vt:lpstr>
      <vt:lpstr>Котова Е. Зал для некурящих / Е. Котова // Здоровье. – 2011. - № 5. – С. 110-112</vt:lpstr>
      <vt:lpstr>Презентация PowerPoint</vt:lpstr>
      <vt:lpstr>Лашкевич Н. У нас не курят / Н. Лашкевич // Российская Федерация сегодня. – 2013. - №2. – С.58-60</vt:lpstr>
      <vt:lpstr>Презентация PowerPoint</vt:lpstr>
      <vt:lpstr>Казанцева А. Курить станет ещё сложнее / А. Казанцева // Здоровье. – 2014. - №12. – С.64-65</vt:lpstr>
      <vt:lpstr>Основные принципы борьбы с курением</vt:lpstr>
      <vt:lpstr>Презентация PowerPoint</vt:lpstr>
      <vt:lpstr>Презентация PowerPoint</vt:lpstr>
      <vt:lpstr>Шамрей В.К. Табакокурение: вред, способы отказа. [Электронный ресурс] / В.К. Шамрей, Б.В. Овчинников, И.Ф. Дьяконов, В.М. Зобнев. — СПб. : СпецЛит, 2012. — 46 с. — Режим доступа: http://e.lanbook.com/book/60173</vt:lpstr>
      <vt:lpstr>Презентация PowerPoint</vt:lpstr>
      <vt:lpstr>Презентация PowerPoint</vt:lpstr>
      <vt:lpstr>РФ. Законы. Об охране здоровья граждан от воздействия окружающего табачного дыма и последствий потребления табака : федеральный закон от 23 февраля 2013 г. № 15-ФЗ // Собрание законодательства РФ. - 2013. - № 8. - Ст. 721</vt:lpstr>
      <vt:lpstr>Презентация PowerPoint</vt:lpstr>
      <vt:lpstr>Спорт – лекарство от вредных привычек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Строева Ольга Михайловна</dc:creator>
  <cp:lastModifiedBy>krisanova_tn</cp:lastModifiedBy>
  <cp:revision>298</cp:revision>
  <dcterms:modified xsi:type="dcterms:W3CDTF">2019-06-05T06:00:57Z</dcterms:modified>
</cp:coreProperties>
</file>